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9" r:id="rId14"/>
    <p:sldId id="270" r:id="rId15"/>
    <p:sldId id="271" r:id="rId16"/>
    <p:sldId id="272" r:id="rId17"/>
    <p:sldId id="273" r:id="rId18"/>
    <p:sldId id="274" r:id="rId1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6" autoAdjust="0"/>
    <p:restoredTop sz="67413" autoAdjust="0"/>
  </p:normalViewPr>
  <p:slideViewPr>
    <p:cSldViewPr snapToGrid="0">
      <p:cViewPr varScale="1">
        <p:scale>
          <a:sx n="77" d="100"/>
          <a:sy n="77" d="100"/>
        </p:scale>
        <p:origin x="162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BC2278-0554-4D15-A014-A9ECF15D6BBC}" type="datetimeFigureOut">
              <a:rPr lang="ru-RU" smtClean="0"/>
              <a:t>22.03.2020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550569-0A05-45BB-8BDE-59C86A6667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5393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Иногда необходимо тем или иным способом зафиксировать внутреннее состояние объекта. Например, если приложение</a:t>
            </a:r>
            <a:r>
              <a:rPr lang="ru-RU" baseline="0" dirty="0" smtClean="0"/>
              <a:t> должно иметь механизм отката</a:t>
            </a:r>
            <a:r>
              <a:rPr lang="ru-RU" dirty="0" smtClean="0"/>
              <a:t>, позволяющий пользователю отменить  выполненные действия. Это состояние необходимо где-то и как-то хранить</a:t>
            </a:r>
            <a:endParaRPr lang="ru-RU" baseline="0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550569-0A05-45BB-8BDE-59C86A6667E9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312600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Теперь создадим</a:t>
            </a:r>
            <a:r>
              <a:rPr lang="ru-RU" baseline="0" dirty="0" smtClean="0"/>
              <a:t> </a:t>
            </a:r>
            <a:r>
              <a:rPr lang="en-US" baseline="0" dirty="0" smtClean="0"/>
              <a:t>Caretaker </a:t>
            </a:r>
            <a:r>
              <a:rPr lang="ru-RU" baseline="0" dirty="0" smtClean="0"/>
              <a:t>для Опекуна нашего Создателя. </a:t>
            </a:r>
          </a:p>
          <a:p>
            <a:r>
              <a:rPr lang="ru-RU" baseline="0" dirty="0" smtClean="0"/>
              <a:t>Он будет хранить объект нашего создателя (приходит через конструктор) и объект </a:t>
            </a:r>
            <a:r>
              <a:rPr lang="en-US" baseline="0" dirty="0" smtClean="0"/>
              <a:t>Memento.</a:t>
            </a:r>
            <a:r>
              <a:rPr lang="ru-RU" baseline="0" dirty="0" smtClean="0"/>
              <a:t/>
            </a:r>
            <a:br>
              <a:rPr lang="ru-RU" baseline="0" dirty="0" smtClean="0"/>
            </a:br>
            <a:r>
              <a:rPr lang="ru-RU" baseline="0" dirty="0" smtClean="0"/>
              <a:t>Добавим метод </a:t>
            </a:r>
            <a:r>
              <a:rPr lang="en-US" baseline="0" dirty="0" err="1" smtClean="0"/>
              <a:t>add_memento</a:t>
            </a:r>
            <a:r>
              <a:rPr lang="en-US" baseline="0" dirty="0" smtClean="0"/>
              <a:t>(), </a:t>
            </a:r>
            <a:r>
              <a:rPr lang="ru-RU" baseline="0" dirty="0" smtClean="0"/>
              <a:t>который попросит Создателя сохранить копию состояния в объект-Хранитель, и перезапишет этим Хранителем поле </a:t>
            </a:r>
            <a:r>
              <a:rPr lang="en-US" baseline="0" dirty="0" err="1" smtClean="0"/>
              <a:t>self._memento</a:t>
            </a:r>
            <a:r>
              <a:rPr lang="en-US" baseline="0" dirty="0" smtClean="0"/>
              <a:t> </a:t>
            </a:r>
            <a:endParaRPr lang="ru-RU" baseline="0" dirty="0" smtClean="0"/>
          </a:p>
          <a:p>
            <a:r>
              <a:rPr lang="ru-RU" baseline="0" dirty="0" smtClean="0"/>
              <a:t>Добавим метод </a:t>
            </a:r>
            <a:r>
              <a:rPr lang="en-US" baseline="0" dirty="0" err="1" smtClean="0"/>
              <a:t>get_last_memento</a:t>
            </a:r>
            <a:r>
              <a:rPr lang="en-US" baseline="0" dirty="0" smtClean="0"/>
              <a:t>()</a:t>
            </a:r>
            <a:r>
              <a:rPr lang="ru-RU" baseline="0" dirty="0" smtClean="0"/>
              <a:t>, который скажет Создателю восстановить свое состояние, используя  текущий, записанный в поле </a:t>
            </a:r>
            <a:r>
              <a:rPr lang="en-US" baseline="0" dirty="0" err="1" smtClean="0"/>
              <a:t>self._memento</a:t>
            </a:r>
            <a:r>
              <a:rPr lang="ru-RU" baseline="0" dirty="0" smtClean="0"/>
              <a:t>, объект Хранителя. </a:t>
            </a:r>
          </a:p>
          <a:p>
            <a:endParaRPr lang="ru-RU" baseline="0" dirty="0" smtClean="0"/>
          </a:p>
          <a:p>
            <a:r>
              <a:rPr lang="en-US" baseline="0" dirty="0" smtClean="0"/>
              <a:t>P.S. </a:t>
            </a:r>
            <a:r>
              <a:rPr lang="ru-RU" baseline="0" dirty="0" smtClean="0"/>
              <a:t>При инициализации </a:t>
            </a:r>
            <a:r>
              <a:rPr lang="en-US" baseline="0" dirty="0" smtClean="0"/>
              <a:t>Caretaker-</a:t>
            </a:r>
            <a:r>
              <a:rPr lang="ru-RU" baseline="0" dirty="0" smtClean="0"/>
              <a:t>а мы запишем в </a:t>
            </a:r>
            <a:r>
              <a:rPr lang="en-US" baseline="0" dirty="0" err="1" smtClean="0"/>
              <a:t>self._memento</a:t>
            </a:r>
            <a:r>
              <a:rPr lang="en-US" baseline="0" dirty="0" smtClean="0"/>
              <a:t> None</a:t>
            </a:r>
            <a:r>
              <a:rPr lang="ru-RU" baseline="0" dirty="0" smtClean="0"/>
              <a:t>, и именно на него мы и делаем проверку в </a:t>
            </a:r>
            <a:r>
              <a:rPr lang="en-US" baseline="0" dirty="0" smtClean="0"/>
              <a:t>Application (</a:t>
            </a:r>
            <a:r>
              <a:rPr lang="ru-RU" baseline="0" dirty="0" smtClean="0"/>
              <a:t>см. предыдущий слайд). Иными словами, если мы еще ничего не сохраняли – мы ничего и не восстанавливаем.</a:t>
            </a:r>
          </a:p>
          <a:p>
            <a:endParaRPr lang="ru-RU" baseline="0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550569-0A05-45BB-8BDE-59C86A6667E9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235837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Остался финальный штрих.</a:t>
            </a:r>
          </a:p>
          <a:p>
            <a:r>
              <a:rPr lang="ru-RU" dirty="0" smtClean="0"/>
              <a:t>Слева</a:t>
            </a:r>
            <a:r>
              <a:rPr lang="ru-RU" baseline="0" dirty="0" smtClean="0"/>
              <a:t> можно увидеть основной код для запуска приложения ДО внедрения паттерна. </a:t>
            </a:r>
            <a:br>
              <a:rPr lang="ru-RU" baseline="0" dirty="0" smtClean="0"/>
            </a:br>
            <a:r>
              <a:rPr lang="ru-RU" baseline="0" dirty="0" smtClean="0"/>
              <a:t>Чтобы то, что мы написали, заработало, нужно лишь создать на основе </a:t>
            </a:r>
            <a:r>
              <a:rPr lang="en-US" baseline="0" dirty="0" smtClean="0"/>
              <a:t>Application </a:t>
            </a:r>
            <a:r>
              <a:rPr lang="ru-RU" baseline="0" dirty="0" smtClean="0"/>
              <a:t>объект </a:t>
            </a:r>
            <a:r>
              <a:rPr lang="en-US" baseline="0" dirty="0" smtClean="0"/>
              <a:t>Caretaker</a:t>
            </a:r>
            <a:r>
              <a:rPr lang="ru-RU" baseline="0" dirty="0" smtClean="0"/>
              <a:t>, а так же </a:t>
            </a:r>
            <a:r>
              <a:rPr lang="ru-RU" baseline="0" dirty="0" err="1" smtClean="0"/>
              <a:t>забиндить</a:t>
            </a:r>
            <a:r>
              <a:rPr lang="ru-RU" baseline="0" dirty="0" smtClean="0"/>
              <a:t> две заветные кнопки</a:t>
            </a:r>
          </a:p>
          <a:p>
            <a:r>
              <a:rPr lang="en-US" baseline="0" dirty="0" smtClean="0"/>
              <a:t>Save </a:t>
            </a:r>
            <a:r>
              <a:rPr lang="ru-RU" baseline="0" dirty="0" smtClean="0"/>
              <a:t>и </a:t>
            </a:r>
            <a:r>
              <a:rPr lang="en-US" baseline="0" dirty="0" smtClean="0"/>
              <a:t>Restore. </a:t>
            </a:r>
            <a:r>
              <a:rPr lang="ru-RU" baseline="0" dirty="0" smtClean="0"/>
              <a:t>Для этого в классе </a:t>
            </a:r>
            <a:r>
              <a:rPr lang="en-US" baseline="0" dirty="0" smtClean="0"/>
              <a:t>Painter </a:t>
            </a:r>
            <a:r>
              <a:rPr lang="ru-RU" baseline="0" dirty="0" smtClean="0"/>
              <a:t>были написаны соответствующие методы, поэтому просто вызываем их, передав в качестве параметра функцию-обработчик нажатия по кнопке.</a:t>
            </a:r>
          </a:p>
          <a:p>
            <a:r>
              <a:rPr lang="ru-RU" baseline="0" dirty="0" smtClean="0"/>
              <a:t>Для кнопки </a:t>
            </a:r>
            <a:r>
              <a:rPr lang="en-US" baseline="0" dirty="0" smtClean="0"/>
              <a:t>Save </a:t>
            </a:r>
            <a:r>
              <a:rPr lang="ru-RU" baseline="0" dirty="0" smtClean="0"/>
              <a:t>передадим функцию, вызывающую </a:t>
            </a:r>
            <a:r>
              <a:rPr lang="en-US" baseline="0" dirty="0" err="1" smtClean="0"/>
              <a:t>caretaker.add_memento</a:t>
            </a:r>
            <a:r>
              <a:rPr lang="en-US" baseline="0" dirty="0" smtClean="0"/>
              <a:t>()</a:t>
            </a:r>
          </a:p>
          <a:p>
            <a:r>
              <a:rPr lang="ru-RU" baseline="0" dirty="0" smtClean="0"/>
              <a:t>Для </a:t>
            </a:r>
            <a:r>
              <a:rPr lang="en-US" baseline="0" dirty="0" smtClean="0"/>
              <a:t>Restore,</a:t>
            </a:r>
            <a:r>
              <a:rPr lang="ru-RU" baseline="0" dirty="0" smtClean="0"/>
              <a:t> соответственно, функцию, вызывающую </a:t>
            </a:r>
            <a:r>
              <a:rPr lang="en-US" baseline="0" dirty="0" err="1" smtClean="0"/>
              <a:t>caretaker.get_last_memento</a:t>
            </a:r>
            <a:r>
              <a:rPr lang="en-US" baseline="0" dirty="0" smtClean="0"/>
              <a:t>()</a:t>
            </a:r>
            <a:endParaRPr lang="ru-RU" baseline="0" dirty="0" smtClean="0"/>
          </a:p>
          <a:p>
            <a:endParaRPr lang="ru-RU" baseline="0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550569-0A05-45BB-8BDE-59C86A6667E9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847991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baseline="0" dirty="0" smtClean="0"/>
              <a:t>Сначала запомним состояние с </a:t>
            </a:r>
            <a:r>
              <a:rPr lang="ru-RU" baseline="0" dirty="0" err="1" smtClean="0"/>
              <a:t>четырмя</a:t>
            </a:r>
            <a:r>
              <a:rPr lang="ru-RU" baseline="0" dirty="0" smtClean="0"/>
              <a:t> кружками на </a:t>
            </a:r>
            <a:r>
              <a:rPr lang="ru-RU" baseline="0" dirty="0" err="1" smtClean="0"/>
              <a:t>канвасе</a:t>
            </a:r>
            <a:r>
              <a:rPr lang="ru-RU" baseline="0" dirty="0" smtClean="0"/>
              <a:t>, затем добавим еще несколько кружков, и нажмем </a:t>
            </a:r>
            <a:r>
              <a:rPr lang="en-US" baseline="0" dirty="0" smtClean="0"/>
              <a:t>Restore.</a:t>
            </a:r>
            <a:endParaRPr lang="ru-RU" baseline="0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550569-0A05-45BB-8BDE-59C86A6667E9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855367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Save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550569-0A05-45BB-8BDE-59C86A6667E9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302809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Засыпаем </a:t>
            </a:r>
            <a:r>
              <a:rPr lang="ru-RU" dirty="0" err="1" smtClean="0"/>
              <a:t>канвас</a:t>
            </a:r>
            <a:r>
              <a:rPr lang="ru-RU" dirty="0" smtClean="0"/>
              <a:t> кругами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550569-0A05-45BB-8BDE-59C86A6667E9}" type="slidenum">
              <a:rPr lang="ru-RU" smtClean="0"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177193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Restore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550569-0A05-45BB-8BDE-59C86A6667E9}" type="slidenum">
              <a:rPr lang="ru-RU" smtClean="0"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7891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baseline="0" dirty="0" smtClean="0"/>
              <a:t>Обычно объекты инкапсулируют свое состояние, от чего становится невозможным просто взять и «вытащить» его извне. </a:t>
            </a:r>
          </a:p>
          <a:p>
            <a:r>
              <a:rPr lang="ru-RU" baseline="0" dirty="0" smtClean="0"/>
              <a:t>Состояние можно попросту «открыть», но это нарушает принципы инкапсуляции  и угрожает безопасности приложения, поэтому такой вариант никак не подойдет. </a:t>
            </a:r>
          </a:p>
          <a:p>
            <a:endParaRPr lang="ru-RU" baseline="0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550569-0A05-45BB-8BDE-59C86A6667E9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2734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Как не нарушить инкапсуляцию, или, переформулировав,</a:t>
            </a:r>
            <a:r>
              <a:rPr lang="ru-R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кто тогда должен создавать копию состояния объекта? </a:t>
            </a:r>
          </a:p>
          <a:p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Паттерн поручает создание копии состояния объекта самому объекту, который этим состоянием владеет,</a:t>
            </a:r>
            <a:r>
              <a:rPr lang="ru-R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ведь ему доступны все его поля. </a:t>
            </a:r>
          </a:p>
          <a:p>
            <a:r>
              <a:rPr lang="ru-RU" baseline="0" dirty="0" smtClean="0"/>
              <a:t>Для определенности, будем называть объект Создателем.</a:t>
            </a:r>
            <a:endParaRPr lang="ru-RU" baseline="0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550569-0A05-45BB-8BDE-59C86A6667E9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07659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ru-RU" dirty="0" smtClean="0"/>
              <a:t>Возникает</a:t>
            </a:r>
            <a:r>
              <a:rPr lang="ru-RU" baseline="0" dirty="0" smtClean="0"/>
              <a:t> потребность в объекте, куда можно сохранить</a:t>
            </a:r>
            <a:r>
              <a:rPr lang="ru-RU" dirty="0" smtClean="0"/>
              <a:t> внутреннее состояние объекта-Создателя. Для этого Паттерн говорит нам</a:t>
            </a:r>
            <a:r>
              <a:rPr lang="ru-RU" baseline="0" dirty="0" smtClean="0"/>
              <a:t> использовать так называемый объект-Хранитель.</a:t>
            </a:r>
          </a:p>
          <a:p>
            <a:pPr marL="0" indent="0">
              <a:buFontTx/>
              <a:buNone/>
            </a:pPr>
            <a:r>
              <a:rPr lang="ru-RU" baseline="0" dirty="0" smtClean="0"/>
              <a:t>Он создается объектом-Создателем и содержит в себе всё его состояние (под состоянием мы понимаем все поля, значения которых необходимо сохранить, а будут ли это все поля объекта или их часть – зависит от разработчика и решаемой задачи), которое так же из него можно и получить.</a:t>
            </a:r>
          </a:p>
          <a:p>
            <a:pPr marL="0" indent="0">
              <a:buFontTx/>
              <a:buNone/>
            </a:pPr>
            <a:r>
              <a:rPr lang="ru-RU" baseline="0" dirty="0" smtClean="0"/>
              <a:t>Важно, что состояние в нем так же инкапсулируется, а сам он имеет некоторый интерфейс, по которому с ним можно взаимодействовать.</a:t>
            </a:r>
          </a:p>
          <a:p>
            <a:pPr marL="0" indent="0">
              <a:buFontTx/>
              <a:buNone/>
            </a:pPr>
            <a:r>
              <a:rPr lang="ru-RU" baseline="0" dirty="0" smtClean="0"/>
              <a:t>Будет очень хорошо (при наличии возможностей в языке), если интерфейс, дающий доступ к сохраненному состоянию, будет доступен только для Создателя.</a:t>
            </a:r>
            <a:endParaRPr lang="ru-RU" dirty="0" smtClean="0"/>
          </a:p>
          <a:p>
            <a:pPr marL="0" indent="0">
              <a:buFontTx/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550569-0A05-45BB-8BDE-59C86A6667E9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50878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Опекун – объект, который «опекает» Создателя. Ему</a:t>
            </a:r>
            <a:r>
              <a:rPr lang="ru-RU" baseline="0" dirty="0" smtClean="0"/>
              <a:t> известно, когда Создатель должен сохранить свое состояние и когда восстановить. Содержит в себе </a:t>
            </a:r>
            <a:r>
              <a:rPr lang="ru-RU" dirty="0" smtClean="0"/>
              <a:t>Хранителя(или</a:t>
            </a:r>
            <a:r>
              <a:rPr lang="ru-RU" baseline="0" dirty="0" smtClean="0"/>
              <a:t> нескольких  Хранителей) своего подопечного и может вернуть его тогда, когда в этом понадобится  необходимость(чтобы из того, в свою очередь, вытащить  состояние и восстановить его в объекте-Создателе)</a:t>
            </a:r>
          </a:p>
          <a:p>
            <a:r>
              <a:rPr lang="ru-RU" baseline="0" dirty="0" smtClean="0"/>
              <a:t>Он может иметь доступ к интерфейсу Хранителя, но более «узкому» (например, хранитель может предоставлять интерфейс для получения даты и времени, когда он был создан). </a:t>
            </a:r>
          </a:p>
          <a:p>
            <a:r>
              <a:rPr lang="ru-RU" baseline="0" dirty="0" smtClean="0"/>
              <a:t>К  состоянию, лежащему в Хранителе, Опекун никакого доступа иметь не должен, так как это попросту не его забота.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550569-0A05-45BB-8BDE-59C86A6667E9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17581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Продемонстрируем</a:t>
            </a:r>
            <a:r>
              <a:rPr lang="ru-RU" baseline="0" dirty="0" smtClean="0"/>
              <a:t> работу паттерна, а главное – механизм его внедрения в приложение, на примере простого графического редактора на языке </a:t>
            </a:r>
            <a:r>
              <a:rPr lang="en-US" baseline="0" dirty="0" smtClean="0"/>
              <a:t>Python</a:t>
            </a:r>
            <a:r>
              <a:rPr lang="ru-RU" baseline="0" dirty="0" smtClean="0"/>
              <a:t>.</a:t>
            </a:r>
            <a:br>
              <a:rPr lang="ru-RU" baseline="0" dirty="0" smtClean="0"/>
            </a:br>
            <a:endParaRPr lang="ru-RU" baseline="0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550569-0A05-45BB-8BDE-59C86A6667E9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01059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baseline="0" dirty="0" smtClean="0"/>
              <a:t>Все, что умеет редактор – рисовать абсолютно одинаковые кружки на </a:t>
            </a:r>
            <a:r>
              <a:rPr lang="ru-RU" baseline="0" dirty="0" err="1" smtClean="0"/>
              <a:t>канвасе</a:t>
            </a:r>
            <a:r>
              <a:rPr lang="ru-RU" baseline="0" dirty="0" smtClean="0"/>
              <a:t> по клику. Центр кружка – место клика.</a:t>
            </a:r>
          </a:p>
          <a:p>
            <a:r>
              <a:rPr lang="ru-RU" baseline="0" dirty="0" smtClean="0"/>
              <a:t>Вверху слева есть заготовки – кнопки </a:t>
            </a:r>
            <a:r>
              <a:rPr lang="en-US" baseline="0" dirty="0" smtClean="0"/>
              <a:t>Save </a:t>
            </a:r>
            <a:r>
              <a:rPr lang="ru-RU" baseline="0" dirty="0" smtClean="0"/>
              <a:t>и </a:t>
            </a:r>
            <a:r>
              <a:rPr lang="en-US" baseline="0" dirty="0" smtClean="0"/>
              <a:t>Restore. </a:t>
            </a:r>
            <a:r>
              <a:rPr lang="ru-RU" baseline="0" dirty="0" smtClean="0"/>
              <a:t>Наша задача – заставить их работать путем внедрения паттерна.</a:t>
            </a:r>
          </a:p>
          <a:p>
            <a:r>
              <a:rPr lang="ru-RU" baseline="0" dirty="0" smtClean="0"/>
              <a:t>Вся логика создания окна, интерфейса пользователя, а так же рисования кружков уже реализована, и интересовать нас никак не будет. </a:t>
            </a:r>
            <a:br>
              <a:rPr lang="ru-RU" baseline="0" dirty="0" smtClean="0"/>
            </a:br>
            <a:endParaRPr lang="ru-RU" baseline="0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550569-0A05-45BB-8BDE-59C86A6667E9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39687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Быстро</a:t>
            </a:r>
            <a:r>
              <a:rPr lang="ru-RU" baseline="0" dirty="0" smtClean="0"/>
              <a:t> познакомимся с классом </a:t>
            </a:r>
            <a:r>
              <a:rPr lang="en-US" baseline="0" dirty="0" smtClean="0"/>
              <a:t>Application. </a:t>
            </a:r>
            <a:r>
              <a:rPr lang="ru-RU" baseline="0" dirty="0" smtClean="0"/>
              <a:t>Его состоянием является массив из кружочков (объектов </a:t>
            </a:r>
            <a:r>
              <a:rPr lang="en-US" baseline="0" dirty="0" smtClean="0"/>
              <a:t>Circle). </a:t>
            </a:r>
            <a:r>
              <a:rPr lang="ru-RU" baseline="0" dirty="0" smtClean="0"/>
              <a:t>Он имеет интерфейс для добавления нового кружка и считывания всех имеющихся кружков. Соответственно, на </a:t>
            </a:r>
            <a:r>
              <a:rPr lang="ru-RU" baseline="0" dirty="0" err="1" smtClean="0"/>
              <a:t>канвасе</a:t>
            </a:r>
            <a:r>
              <a:rPr lang="ru-RU" baseline="0" dirty="0" smtClean="0"/>
              <a:t> просто отображаются все кружки, содержащиеся в </a:t>
            </a:r>
            <a:r>
              <a:rPr lang="en-US" baseline="0" dirty="0" smtClean="0"/>
              <a:t>Application. </a:t>
            </a:r>
            <a:endParaRPr lang="ru-RU" baseline="0" dirty="0" smtClean="0"/>
          </a:p>
          <a:p>
            <a:r>
              <a:rPr lang="ru-RU" baseline="0" dirty="0" smtClean="0"/>
              <a:t>После того, как речь зашла о «состоянии» </a:t>
            </a:r>
            <a:r>
              <a:rPr lang="en-US" baseline="0" dirty="0" smtClean="0"/>
              <a:t>Application, </a:t>
            </a:r>
            <a:r>
              <a:rPr lang="ru-RU" baseline="0" dirty="0" smtClean="0"/>
              <a:t>можно догадаться, что перед нами  потенциальный объект-Создатель. Потенциальный потому, что у него еще нет функционала, диктуемого паттерном. Но прежде, чем внедрять этот функционал, нам нужно внедрить объект-Хранитель.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550569-0A05-45BB-8BDE-59C86A6667E9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394260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Код</a:t>
            </a:r>
            <a:r>
              <a:rPr lang="ru-RU" baseline="0" dirty="0" smtClean="0"/>
              <a:t> слева</a:t>
            </a:r>
          </a:p>
          <a:p>
            <a:r>
              <a:rPr lang="ru-RU" dirty="0" smtClean="0"/>
              <a:t>Создадим</a:t>
            </a:r>
            <a:r>
              <a:rPr lang="ru-RU" baseline="0" dirty="0" smtClean="0"/>
              <a:t> класс </a:t>
            </a:r>
            <a:r>
              <a:rPr lang="en-US" baseline="0" dirty="0" smtClean="0"/>
              <a:t>Memento, </a:t>
            </a:r>
            <a:r>
              <a:rPr lang="ru-RU" baseline="0" dirty="0" smtClean="0"/>
              <a:t>конструктор которого будет принимать параметр </a:t>
            </a:r>
            <a:r>
              <a:rPr lang="en-US" baseline="0" dirty="0" smtClean="0"/>
              <a:t>state </a:t>
            </a:r>
            <a:r>
              <a:rPr lang="ru-RU" baseline="0" dirty="0" smtClean="0"/>
              <a:t>– ведь мы создаем Хранителя на основе состояния, которое хотим сохранить.</a:t>
            </a:r>
          </a:p>
          <a:p>
            <a:r>
              <a:rPr lang="ru-RU" baseline="0" dirty="0" smtClean="0"/>
              <a:t>Добавим </a:t>
            </a:r>
            <a:r>
              <a:rPr lang="en-US" baseline="0" dirty="0" smtClean="0"/>
              <a:t>Memento </a:t>
            </a:r>
            <a:r>
              <a:rPr lang="ru-RU" baseline="0" dirty="0" smtClean="0"/>
              <a:t>метод </a:t>
            </a:r>
            <a:r>
              <a:rPr lang="en-US" baseline="0" dirty="0" err="1" smtClean="0"/>
              <a:t>get_state</a:t>
            </a:r>
            <a:r>
              <a:rPr lang="en-US" baseline="0" dirty="0" smtClean="0"/>
              <a:t>(), </a:t>
            </a:r>
            <a:r>
              <a:rPr lang="ru-RU" baseline="0" dirty="0" smtClean="0"/>
              <a:t>который вернет нам состояние</a:t>
            </a:r>
          </a:p>
          <a:p>
            <a:r>
              <a:rPr lang="en-US" baseline="0" dirty="0" smtClean="0"/>
              <a:t>P.S.</a:t>
            </a:r>
          </a:p>
          <a:p>
            <a:pPr marL="228600" indent="-228600">
              <a:buAutoNum type="arabicParenR"/>
            </a:pPr>
            <a:r>
              <a:rPr lang="ru-RU" baseline="0" dirty="0" smtClean="0"/>
              <a:t>Обращаю внимание, что в методе </a:t>
            </a:r>
            <a:r>
              <a:rPr lang="en-US" baseline="0" dirty="0" err="1" smtClean="0"/>
              <a:t>get_state</a:t>
            </a:r>
            <a:r>
              <a:rPr lang="en-US" baseline="0" dirty="0" smtClean="0"/>
              <a:t>() </a:t>
            </a:r>
            <a:r>
              <a:rPr lang="ru-RU" baseline="0" dirty="0" smtClean="0"/>
              <a:t>и в </a:t>
            </a:r>
            <a:r>
              <a:rPr lang="en-US" baseline="0" dirty="0" smtClean="0"/>
              <a:t>Application, </a:t>
            </a:r>
            <a:r>
              <a:rPr lang="ru-RU" baseline="0" dirty="0" smtClean="0"/>
              <a:t>и в </a:t>
            </a:r>
            <a:r>
              <a:rPr lang="en-US" baseline="0" dirty="0" smtClean="0"/>
              <a:t>Memento</a:t>
            </a:r>
            <a:r>
              <a:rPr lang="ru-RU" baseline="0" dirty="0" smtClean="0"/>
              <a:t> мы явно указываем, что возвращаем копию состояния. Иначе </a:t>
            </a:r>
            <a:r>
              <a:rPr lang="en-US" baseline="0" dirty="0" smtClean="0"/>
              <a:t>Python </a:t>
            </a:r>
            <a:r>
              <a:rPr lang="ru-RU" baseline="0" dirty="0" smtClean="0"/>
              <a:t>бы отдавал ссылку на исходное состояние, тем самым дав возможность мутировать его извне. </a:t>
            </a:r>
          </a:p>
          <a:p>
            <a:pPr marL="228600" indent="-228600">
              <a:buAutoNum type="arabicParenR"/>
            </a:pPr>
            <a:r>
              <a:rPr lang="en-US" baseline="0" dirty="0" smtClean="0"/>
              <a:t>Python </a:t>
            </a:r>
            <a:r>
              <a:rPr lang="ru-RU" baseline="0" dirty="0" smtClean="0"/>
              <a:t>не дает соблюсти все правила, в нашем случае </a:t>
            </a:r>
            <a:r>
              <a:rPr lang="en-US" baseline="0" dirty="0" err="1" smtClean="0"/>
              <a:t>get_state</a:t>
            </a:r>
            <a:r>
              <a:rPr lang="en-US" baseline="0" dirty="0" smtClean="0"/>
              <a:t>() </a:t>
            </a:r>
            <a:r>
              <a:rPr lang="ru-RU" baseline="0" dirty="0" smtClean="0"/>
              <a:t>у </a:t>
            </a:r>
            <a:r>
              <a:rPr lang="en-US" baseline="0" dirty="0" smtClean="0"/>
              <a:t>Memento </a:t>
            </a:r>
            <a:r>
              <a:rPr lang="ru-RU" baseline="0" dirty="0" smtClean="0"/>
              <a:t>получается доступным кому угодно (напоминаю, по-хорошему, получать состояние из Хранителя должен уметь только Создатель)</a:t>
            </a:r>
            <a:endParaRPr lang="en-US" baseline="0" dirty="0" smtClean="0"/>
          </a:p>
          <a:p>
            <a:pPr marL="0" indent="0">
              <a:buNone/>
            </a:pPr>
            <a:endParaRPr lang="ru-RU" baseline="0" dirty="0" smtClean="0"/>
          </a:p>
          <a:p>
            <a:pPr marL="0" indent="0">
              <a:buNone/>
            </a:pPr>
            <a:r>
              <a:rPr lang="ru-RU" baseline="0" dirty="0" smtClean="0"/>
              <a:t>Код справа</a:t>
            </a:r>
            <a:endParaRPr lang="en-US" baseline="0" dirty="0" smtClean="0"/>
          </a:p>
          <a:p>
            <a:r>
              <a:rPr lang="ru-RU" dirty="0" smtClean="0"/>
              <a:t>Теперь, когда у нас есть Хранитель, мы можем доработать функционал</a:t>
            </a:r>
            <a:r>
              <a:rPr lang="ru-RU" baseline="0" dirty="0" smtClean="0"/>
              <a:t> Создателя. </a:t>
            </a:r>
          </a:p>
          <a:p>
            <a:r>
              <a:rPr lang="ru-RU" baseline="0" dirty="0" smtClean="0"/>
              <a:t>Добавим классу </a:t>
            </a:r>
            <a:r>
              <a:rPr lang="en-US" baseline="0" dirty="0" smtClean="0"/>
              <a:t>Application </a:t>
            </a:r>
            <a:r>
              <a:rPr lang="ru-RU" baseline="0" dirty="0" smtClean="0"/>
              <a:t>два метода:</a:t>
            </a:r>
            <a:br>
              <a:rPr lang="ru-RU" baseline="0" dirty="0" smtClean="0"/>
            </a:br>
            <a:r>
              <a:rPr lang="en-US" baseline="0" dirty="0" err="1" smtClean="0"/>
              <a:t>store_state</a:t>
            </a:r>
            <a:r>
              <a:rPr lang="en-US" baseline="0" dirty="0" smtClean="0"/>
              <a:t>() – </a:t>
            </a:r>
            <a:r>
              <a:rPr lang="ru-RU" baseline="0" dirty="0" smtClean="0"/>
              <a:t>Делает копию состояния, создает на её основе объект </a:t>
            </a:r>
            <a:r>
              <a:rPr lang="en-US" baseline="0" dirty="0" smtClean="0"/>
              <a:t>Memento </a:t>
            </a:r>
            <a:r>
              <a:rPr lang="ru-RU" baseline="0" dirty="0" smtClean="0"/>
              <a:t>и возвращает его</a:t>
            </a:r>
          </a:p>
          <a:p>
            <a:r>
              <a:rPr lang="en-US" baseline="0" dirty="0" err="1" smtClean="0"/>
              <a:t>restore_state</a:t>
            </a:r>
            <a:r>
              <a:rPr lang="en-US" baseline="0" dirty="0" smtClean="0"/>
              <a:t>(memento) – </a:t>
            </a:r>
            <a:r>
              <a:rPr lang="ru-RU" baseline="0" dirty="0" smtClean="0"/>
              <a:t>получает параметр </a:t>
            </a:r>
            <a:r>
              <a:rPr lang="en-US" baseline="0" dirty="0" smtClean="0"/>
              <a:t>memento,</a:t>
            </a:r>
            <a:r>
              <a:rPr lang="ru-RU" baseline="0" dirty="0" smtClean="0"/>
              <a:t> из которого получает состояние и перезаписывает на него свое текущее</a:t>
            </a:r>
          </a:p>
          <a:p>
            <a:endParaRPr lang="ru-RU" baseline="0" dirty="0" smtClean="0"/>
          </a:p>
          <a:p>
            <a:r>
              <a:rPr lang="en-US" baseline="0" dirty="0" smtClean="0"/>
              <a:t>P.S. </a:t>
            </a:r>
            <a:r>
              <a:rPr lang="ru-RU" baseline="0" dirty="0" smtClean="0"/>
              <a:t>Причина проверки на </a:t>
            </a:r>
            <a:r>
              <a:rPr lang="en-US" baseline="0" dirty="0" smtClean="0"/>
              <a:t>None</a:t>
            </a:r>
            <a:r>
              <a:rPr lang="ru-RU" baseline="0" dirty="0" smtClean="0"/>
              <a:t> в </a:t>
            </a:r>
            <a:r>
              <a:rPr lang="en-US" baseline="0" dirty="0" err="1" smtClean="0"/>
              <a:t>restore_state</a:t>
            </a:r>
            <a:r>
              <a:rPr lang="en-US" baseline="0" dirty="0" smtClean="0"/>
              <a:t>() </a:t>
            </a:r>
            <a:r>
              <a:rPr lang="ru-RU" baseline="0" dirty="0" smtClean="0"/>
              <a:t>будет ясна уже на следующем слайде</a:t>
            </a: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550569-0A05-45BB-8BDE-59C86A6667E9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21899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A10A8-A1E1-4685-9BC8-E5A80FE2A812}" type="datetimeFigureOut">
              <a:rPr lang="ru-RU" smtClean="0"/>
              <a:t>22.03.2020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9BF54-680A-4BB3-A559-2DA7357A9D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61016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A10A8-A1E1-4685-9BC8-E5A80FE2A812}" type="datetimeFigureOut">
              <a:rPr lang="ru-RU" smtClean="0"/>
              <a:t>22.03.2020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9BF54-680A-4BB3-A559-2DA7357A9D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32086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A10A8-A1E1-4685-9BC8-E5A80FE2A812}" type="datetimeFigureOut">
              <a:rPr lang="ru-RU" smtClean="0"/>
              <a:t>22.03.2020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9BF54-680A-4BB3-A559-2DA7357A9D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23590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A10A8-A1E1-4685-9BC8-E5A80FE2A812}" type="datetimeFigureOut">
              <a:rPr lang="ru-RU" smtClean="0"/>
              <a:t>22.03.2020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9BF54-680A-4BB3-A559-2DA7357A9D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99229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A10A8-A1E1-4685-9BC8-E5A80FE2A812}" type="datetimeFigureOut">
              <a:rPr lang="ru-RU" smtClean="0"/>
              <a:t>22.03.2020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9BF54-680A-4BB3-A559-2DA7357A9D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31071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A10A8-A1E1-4685-9BC8-E5A80FE2A812}" type="datetimeFigureOut">
              <a:rPr lang="ru-RU" smtClean="0"/>
              <a:t>22.03.2020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9BF54-680A-4BB3-A559-2DA7357A9D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69014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A10A8-A1E1-4685-9BC8-E5A80FE2A812}" type="datetimeFigureOut">
              <a:rPr lang="ru-RU" smtClean="0"/>
              <a:t>22.03.2020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9BF54-680A-4BB3-A559-2DA7357A9D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48312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A10A8-A1E1-4685-9BC8-E5A80FE2A812}" type="datetimeFigureOut">
              <a:rPr lang="ru-RU" smtClean="0"/>
              <a:t>22.03.2020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9BF54-680A-4BB3-A559-2DA7357A9D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71484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A10A8-A1E1-4685-9BC8-E5A80FE2A812}" type="datetimeFigureOut">
              <a:rPr lang="ru-RU" smtClean="0"/>
              <a:t>22.03.2020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9BF54-680A-4BB3-A559-2DA7357A9D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9831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A10A8-A1E1-4685-9BC8-E5A80FE2A812}" type="datetimeFigureOut">
              <a:rPr lang="ru-RU" smtClean="0"/>
              <a:t>22.03.2020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9BF54-680A-4BB3-A559-2DA7357A9D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72627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A10A8-A1E1-4685-9BC8-E5A80FE2A812}" type="datetimeFigureOut">
              <a:rPr lang="ru-RU" smtClean="0"/>
              <a:t>22.03.2020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9BF54-680A-4BB3-A559-2DA7357A9D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21650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DA10A8-A1E1-4685-9BC8-E5A80FE2A812}" type="datetimeFigureOut">
              <a:rPr lang="ru-RU" smtClean="0"/>
              <a:t>22.03.2020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69BF54-680A-4BB3-A559-2DA7357A9D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7449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Паттерн проектирования</a:t>
            </a:r>
            <a:br>
              <a:rPr lang="ru-RU" dirty="0" smtClean="0"/>
            </a:br>
            <a:r>
              <a:rPr lang="en-US" dirty="0" smtClean="0"/>
              <a:t>Memento (</a:t>
            </a:r>
            <a:r>
              <a:rPr lang="ru-RU" dirty="0" smtClean="0"/>
              <a:t>Хранитель)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43200" y="4986338"/>
            <a:ext cx="9144000" cy="1655762"/>
          </a:xfrm>
        </p:spPr>
        <p:txBody>
          <a:bodyPr/>
          <a:lstStyle/>
          <a:p>
            <a:pPr algn="r"/>
            <a:r>
              <a:rPr lang="ru-RU" dirty="0" smtClean="0">
                <a:latin typeface="+mj-lt"/>
              </a:rPr>
              <a:t>Выполнил студент 46 группы</a:t>
            </a:r>
          </a:p>
          <a:p>
            <a:pPr algn="r"/>
            <a:r>
              <a:rPr lang="ru-RU" dirty="0" smtClean="0">
                <a:latin typeface="+mj-lt"/>
              </a:rPr>
              <a:t>Ромашко Роман</a:t>
            </a:r>
            <a:endParaRPr lang="ru-RU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974477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926926" y="994608"/>
            <a:ext cx="9857984" cy="452431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Source Code Pro"/>
              </a:rPr>
              <a:t>from </a:t>
            </a: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ource Code Pro"/>
              </a:rPr>
              <a:t>circle </a:t>
            </a:r>
            <a:r>
              <a:rPr kumimoji="0" lang="ru-RU" altLang="ru-RU" sz="24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Source Code Pro"/>
              </a:rPr>
              <a:t>import </a:t>
            </a: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ource Code Pro"/>
              </a:rPr>
              <a:t>Circle</a:t>
            </a:r>
            <a:b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ource Code Pro"/>
              </a:rPr>
            </a:b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ource Code Pro"/>
              </a:rPr>
              <a:t/>
            </a:r>
            <a:b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ource Code Pro"/>
              </a:rPr>
            </a:b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ource Code Pro"/>
              </a:rPr>
              <a:t/>
            </a:r>
            <a:b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ource Code Pro"/>
              </a:rPr>
            </a:br>
            <a:r>
              <a:rPr kumimoji="0" lang="ru-RU" altLang="ru-RU" sz="2400" b="1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Source Code Pro"/>
              </a:rPr>
              <a:t>class</a:t>
            </a:r>
            <a:r>
              <a:rPr kumimoji="0" lang="ru-RU" altLang="ru-RU" sz="24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Source Code Pro"/>
              </a:rPr>
              <a:t> </a:t>
            </a:r>
            <a:r>
              <a:rPr kumimoji="0" lang="ru-RU" alt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Source Code Pro"/>
              </a:rPr>
              <a:t>Application</a:t>
            </a: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ource Code Pro"/>
              </a:rPr>
              <a:t>:</a:t>
            </a:r>
            <a:b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ource Code Pro"/>
              </a:rPr>
            </a:b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ource Code Pro"/>
              </a:rPr>
              <a:t>    </a:t>
            </a:r>
            <a:r>
              <a:rPr kumimoji="0" lang="ru-RU" altLang="ru-RU" sz="2400" b="1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Source Code Pro"/>
              </a:rPr>
              <a:t>def</a:t>
            </a:r>
            <a:r>
              <a:rPr kumimoji="0" lang="ru-RU" altLang="ru-RU" sz="24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Source Code Pro"/>
              </a:rPr>
              <a:t> </a:t>
            </a: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rgbClr val="B200B2"/>
                </a:solidFill>
                <a:effectLst/>
                <a:latin typeface="Source Code Pro"/>
              </a:rPr>
              <a:t>__</a:t>
            </a:r>
            <a:r>
              <a:rPr kumimoji="0" lang="ru-RU" altLang="ru-RU" sz="2400" b="0" i="0" u="none" strike="noStrike" cap="none" normalizeH="0" baseline="0" dirty="0" err="1" smtClean="0">
                <a:ln>
                  <a:noFill/>
                </a:ln>
                <a:solidFill>
                  <a:srgbClr val="B200B2"/>
                </a:solidFill>
                <a:effectLst/>
                <a:latin typeface="Source Code Pro"/>
              </a:rPr>
              <a:t>init</a:t>
            </a: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rgbClr val="B200B2"/>
                </a:solidFill>
                <a:effectLst/>
                <a:latin typeface="Source Code Pro"/>
              </a:rPr>
              <a:t>__</a:t>
            </a: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ource Code Pro"/>
              </a:rPr>
              <a:t>(</a:t>
            </a: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rgbClr val="94558D"/>
                </a:solidFill>
                <a:effectLst/>
                <a:latin typeface="Source Code Pro"/>
              </a:rPr>
              <a:t>self</a:t>
            </a: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ource Code Pro"/>
              </a:rPr>
              <a:t>):</a:t>
            </a:r>
            <a:b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ource Code Pro"/>
              </a:rPr>
            </a:b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ource Code Pro"/>
              </a:rPr>
              <a:t>        </a:t>
            </a:r>
            <a:r>
              <a:rPr kumimoji="0" lang="ru-RU" altLang="ru-RU" sz="2400" b="0" i="0" u="none" strike="noStrike" cap="none" normalizeH="0" baseline="0" dirty="0" err="1" smtClean="0">
                <a:ln>
                  <a:noFill/>
                </a:ln>
                <a:solidFill>
                  <a:srgbClr val="94558D"/>
                </a:solidFill>
                <a:effectLst/>
                <a:latin typeface="Source Code Pro"/>
              </a:rPr>
              <a:t>self</a:t>
            </a:r>
            <a:r>
              <a:rPr kumimoji="0" lang="ru-RU" alt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Source Code Pro"/>
              </a:rPr>
              <a:t>._state</a:t>
            </a: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ource Code Pro"/>
              </a:rPr>
              <a:t> = []</a:t>
            </a:r>
            <a:b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ource Code Pro"/>
              </a:rPr>
            </a:b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ource Code Pro"/>
              </a:rPr>
              <a:t/>
            </a:r>
            <a:b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ource Code Pro"/>
              </a:rPr>
            </a:b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ource Code Pro"/>
              </a:rPr>
              <a:t>    </a:t>
            </a:r>
            <a:r>
              <a:rPr kumimoji="0" lang="ru-RU" altLang="ru-RU" sz="2400" b="1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Source Code Pro"/>
              </a:rPr>
              <a:t>def</a:t>
            </a:r>
            <a:r>
              <a:rPr kumimoji="0" lang="ru-RU" altLang="ru-RU" sz="24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Source Code Pro"/>
              </a:rPr>
              <a:t> </a:t>
            </a:r>
            <a:r>
              <a:rPr kumimoji="0" lang="ru-RU" alt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Source Code Pro"/>
              </a:rPr>
              <a:t>add_circle</a:t>
            </a: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ource Code Pro"/>
              </a:rPr>
              <a:t>(</a:t>
            </a: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rgbClr val="94558D"/>
                </a:solidFill>
                <a:effectLst/>
                <a:latin typeface="Source Code Pro"/>
              </a:rPr>
              <a:t>self</a:t>
            </a: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ource Code Pro"/>
              </a:rPr>
              <a:t>, x, y):</a:t>
            </a:r>
            <a:b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ource Code Pro"/>
              </a:rPr>
            </a:b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ource Code Pro"/>
              </a:rPr>
              <a:t>        </a:t>
            </a: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rgbClr val="94558D"/>
                </a:solidFill>
                <a:effectLst/>
                <a:latin typeface="Source Code Pro"/>
              </a:rPr>
              <a:t>self</a:t>
            </a: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ource Code Pro"/>
              </a:rPr>
              <a:t>._</a:t>
            </a:r>
            <a:r>
              <a:rPr kumimoji="0" lang="ru-RU" alt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Source Code Pro"/>
              </a:rPr>
              <a:t>state.append</a:t>
            </a: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ource Code Pro"/>
              </a:rPr>
              <a:t>(Circle(x, y, </a:t>
            </a: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Source Code Pro"/>
              </a:rPr>
              <a:t>30</a:t>
            </a: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ource Code Pro"/>
              </a:rPr>
              <a:t>))</a:t>
            </a:r>
            <a:b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ource Code Pro"/>
              </a:rPr>
            </a:b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ource Code Pro"/>
              </a:rPr>
              <a:t/>
            </a:r>
            <a:b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ource Code Pro"/>
              </a:rPr>
            </a:b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ource Code Pro"/>
              </a:rPr>
              <a:t>    </a:t>
            </a:r>
            <a:r>
              <a:rPr kumimoji="0" lang="ru-RU" altLang="ru-RU" sz="2400" b="1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Source Code Pro"/>
              </a:rPr>
              <a:t>def</a:t>
            </a:r>
            <a:r>
              <a:rPr kumimoji="0" lang="ru-RU" altLang="ru-RU" sz="24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Source Code Pro"/>
              </a:rPr>
              <a:t> </a:t>
            </a:r>
            <a:r>
              <a:rPr kumimoji="0" lang="ru-RU" alt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Source Code Pro"/>
              </a:rPr>
              <a:t>get_state</a:t>
            </a: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ource Code Pro"/>
              </a:rPr>
              <a:t>(</a:t>
            </a: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rgbClr val="94558D"/>
                </a:solidFill>
                <a:effectLst/>
                <a:latin typeface="Source Code Pro"/>
              </a:rPr>
              <a:t>self</a:t>
            </a: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ource Code Pro"/>
              </a:rPr>
              <a:t>):</a:t>
            </a:r>
            <a:b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ource Code Pro"/>
              </a:rPr>
            </a:b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ource Code Pro"/>
              </a:rPr>
              <a:t>        </a:t>
            </a:r>
            <a:r>
              <a:rPr kumimoji="0" lang="ru-RU" altLang="ru-RU" sz="2400" b="1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Source Code Pro"/>
              </a:rPr>
              <a:t>return</a:t>
            </a:r>
            <a:r>
              <a:rPr kumimoji="0" lang="ru-RU" altLang="ru-RU" sz="24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Source Code Pro"/>
              </a:rPr>
              <a:t> </a:t>
            </a: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rgbClr val="94558D"/>
                </a:solidFill>
                <a:effectLst/>
                <a:latin typeface="Source Code Pro"/>
              </a:rPr>
              <a:t>self</a:t>
            </a: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ource Code Pro"/>
              </a:rPr>
              <a:t>._</a:t>
            </a:r>
            <a:r>
              <a:rPr kumimoji="0" lang="ru-RU" alt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Source Code Pro"/>
              </a:rPr>
              <a:t>state.copy</a:t>
            </a: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ource Code Pro"/>
              </a:rPr>
              <a:t>()</a:t>
            </a:r>
            <a:endParaRPr kumimoji="0" lang="ru-RU" alt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8408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38410" y="1913831"/>
            <a:ext cx="4308954" cy="230832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b="1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Source Code Pro"/>
              </a:rPr>
              <a:t>class</a:t>
            </a:r>
            <a:r>
              <a:rPr kumimoji="0" lang="ru-RU" altLang="ru-RU" sz="24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Source Code Pro"/>
              </a:rPr>
              <a:t> </a:t>
            </a:r>
            <a:r>
              <a:rPr kumimoji="0" lang="ru-RU" alt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Source Code Pro"/>
              </a:rPr>
              <a:t>Memento</a:t>
            </a: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ource Code Pro"/>
              </a:rPr>
              <a:t>:</a:t>
            </a:r>
            <a:b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ource Code Pro"/>
              </a:rPr>
            </a:b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ource Code Pro"/>
              </a:rPr>
              <a:t>    </a:t>
            </a:r>
            <a:r>
              <a:rPr kumimoji="0" lang="ru-RU" altLang="ru-RU" sz="2400" b="1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Source Code Pro"/>
              </a:rPr>
              <a:t>def</a:t>
            </a:r>
            <a:r>
              <a:rPr kumimoji="0" lang="ru-RU" altLang="ru-RU" sz="24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Source Code Pro"/>
              </a:rPr>
              <a:t> </a:t>
            </a: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rgbClr val="B200B2"/>
                </a:solidFill>
                <a:effectLst/>
                <a:latin typeface="Source Code Pro"/>
              </a:rPr>
              <a:t>__</a:t>
            </a:r>
            <a:r>
              <a:rPr kumimoji="0" lang="ru-RU" altLang="ru-RU" sz="2400" b="0" i="0" u="none" strike="noStrike" cap="none" normalizeH="0" baseline="0" dirty="0" err="1" smtClean="0">
                <a:ln>
                  <a:noFill/>
                </a:ln>
                <a:solidFill>
                  <a:srgbClr val="B200B2"/>
                </a:solidFill>
                <a:effectLst/>
                <a:latin typeface="Source Code Pro"/>
              </a:rPr>
              <a:t>init</a:t>
            </a: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rgbClr val="B200B2"/>
                </a:solidFill>
                <a:effectLst/>
                <a:latin typeface="Source Code Pro"/>
              </a:rPr>
              <a:t>__</a:t>
            </a: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ource Code Pro"/>
              </a:rPr>
              <a:t>(</a:t>
            </a: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rgbClr val="94558D"/>
                </a:solidFill>
                <a:effectLst/>
                <a:latin typeface="Source Code Pro"/>
              </a:rPr>
              <a:t>self</a:t>
            </a: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ource Code Pro"/>
              </a:rPr>
              <a:t>, state):</a:t>
            </a:r>
            <a:b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ource Code Pro"/>
              </a:rPr>
            </a:b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ource Code Pro"/>
              </a:rPr>
              <a:t>        </a:t>
            </a:r>
            <a:r>
              <a:rPr kumimoji="0" lang="ru-RU" altLang="ru-RU" sz="2400" b="0" i="0" u="none" strike="noStrike" cap="none" normalizeH="0" baseline="0" dirty="0" err="1" smtClean="0">
                <a:ln>
                  <a:noFill/>
                </a:ln>
                <a:solidFill>
                  <a:srgbClr val="94558D"/>
                </a:solidFill>
                <a:effectLst/>
                <a:latin typeface="Source Code Pro"/>
              </a:rPr>
              <a:t>self</a:t>
            </a:r>
            <a:r>
              <a:rPr kumimoji="0" lang="ru-RU" alt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Source Code Pro"/>
              </a:rPr>
              <a:t>._state</a:t>
            </a: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ource Code Pro"/>
              </a:rPr>
              <a:t> = state</a:t>
            </a:r>
            <a:b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ource Code Pro"/>
              </a:rPr>
            </a:b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ource Code Pro"/>
              </a:rPr>
              <a:t/>
            </a:r>
            <a:b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ource Code Pro"/>
              </a:rPr>
            </a:b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ource Code Pro"/>
              </a:rPr>
              <a:t>    </a:t>
            </a:r>
            <a:r>
              <a:rPr kumimoji="0" lang="ru-RU" altLang="ru-RU" sz="2400" b="1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Source Code Pro"/>
              </a:rPr>
              <a:t>def</a:t>
            </a:r>
            <a:r>
              <a:rPr kumimoji="0" lang="ru-RU" altLang="ru-RU" sz="24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Source Code Pro"/>
              </a:rPr>
              <a:t> </a:t>
            </a:r>
            <a:r>
              <a:rPr kumimoji="0" lang="ru-RU" alt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Source Code Pro"/>
              </a:rPr>
              <a:t>get_state</a:t>
            </a: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ource Code Pro"/>
              </a:rPr>
              <a:t>(</a:t>
            </a: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rgbClr val="94558D"/>
                </a:solidFill>
                <a:effectLst/>
                <a:latin typeface="Source Code Pro"/>
              </a:rPr>
              <a:t>self</a:t>
            </a: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ource Code Pro"/>
              </a:rPr>
              <a:t>):</a:t>
            </a:r>
            <a:b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ource Code Pro"/>
              </a:rPr>
            </a:b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ource Code Pro"/>
              </a:rPr>
              <a:t>        </a:t>
            </a:r>
            <a:r>
              <a:rPr kumimoji="0" lang="ru-RU" altLang="ru-RU" sz="2400" b="1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Source Code Pro"/>
              </a:rPr>
              <a:t>return</a:t>
            </a:r>
            <a:r>
              <a:rPr kumimoji="0" lang="ru-RU" altLang="ru-RU" sz="24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Source Code Pro"/>
              </a:rPr>
              <a:t> </a:t>
            </a: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rgbClr val="94558D"/>
                </a:solidFill>
                <a:effectLst/>
                <a:latin typeface="Source Code Pro"/>
              </a:rPr>
              <a:t>self</a:t>
            </a: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ource Code Pro"/>
              </a:rPr>
              <a:t>._</a:t>
            </a:r>
            <a:r>
              <a:rPr kumimoji="0" lang="ru-RU" alt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Source Code Pro"/>
              </a:rPr>
              <a:t>state.copy</a:t>
            </a: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ource Code Pro"/>
              </a:rPr>
              <a:t>()</a:t>
            </a:r>
            <a:endParaRPr kumimoji="0" lang="ru-RU" alt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6400800" y="294456"/>
            <a:ext cx="4947780" cy="624786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Source Code Pro"/>
              </a:rPr>
              <a:t>from 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ource Code Pro"/>
              </a:rPr>
              <a:t>circle </a:t>
            </a:r>
            <a:r>
              <a:rPr kumimoji="0" lang="ru-RU" altLang="ru-RU" sz="20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Source Code Pro"/>
              </a:rPr>
              <a:t>import 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ource Code Pro"/>
              </a:rPr>
              <a:t>Circle</a:t>
            </a:r>
            <a:b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ource Code Pro"/>
              </a:rPr>
            </a:br>
            <a:r>
              <a:rPr kumimoji="0" lang="ru-RU" altLang="ru-RU" sz="20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Source Code Pro"/>
              </a:rPr>
              <a:t>from </a:t>
            </a:r>
            <a:r>
              <a:rPr kumimoji="0" lang="ru-RU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Source Code Pro"/>
              </a:rPr>
              <a:t>memento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ource Code Pro"/>
              </a:rPr>
              <a:t> </a:t>
            </a:r>
            <a:r>
              <a:rPr kumimoji="0" lang="ru-RU" altLang="ru-RU" sz="20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Source Code Pro"/>
              </a:rPr>
              <a:t>import </a:t>
            </a:r>
            <a:r>
              <a:rPr kumimoji="0" lang="ru-RU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Source Code Pro"/>
              </a:rPr>
              <a:t>Memento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ource Code Pro"/>
              </a:rPr>
              <a:t/>
            </a:r>
            <a:b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ource Code Pro"/>
              </a:rPr>
            </a:b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ource Code Pro"/>
              </a:rPr>
              <a:t/>
            </a:r>
            <a:b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ource Code Pro"/>
              </a:rPr>
            </a:b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ource Code Pro"/>
              </a:rPr>
              <a:t/>
            </a:r>
            <a:b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ource Code Pro"/>
              </a:rPr>
            </a:br>
            <a:r>
              <a:rPr kumimoji="0" lang="ru-RU" altLang="ru-RU" sz="2000" b="1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Source Code Pro"/>
              </a:rPr>
              <a:t>class</a:t>
            </a:r>
            <a:r>
              <a:rPr kumimoji="0" lang="ru-RU" altLang="ru-RU" sz="20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Source Code Pro"/>
              </a:rPr>
              <a:t> </a:t>
            </a:r>
            <a:r>
              <a:rPr kumimoji="0" lang="ru-RU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Source Code Pro"/>
              </a:rPr>
              <a:t>Application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ource Code Pro"/>
              </a:rPr>
              <a:t>:</a:t>
            </a:r>
            <a:b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ource Code Pro"/>
              </a:rPr>
            </a:b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ource Code Pro"/>
              </a:rPr>
              <a:t>    </a:t>
            </a:r>
            <a:r>
              <a:rPr kumimoji="0" lang="ru-RU" altLang="ru-RU" sz="2000" b="1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Source Code Pro"/>
              </a:rPr>
              <a:t>def</a:t>
            </a:r>
            <a:r>
              <a:rPr kumimoji="0" lang="ru-RU" altLang="ru-RU" sz="20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Source Code Pro"/>
              </a:rPr>
              <a:t> 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B200B2"/>
                </a:solidFill>
                <a:effectLst/>
                <a:latin typeface="Source Code Pro"/>
              </a:rPr>
              <a:t>__</a:t>
            </a:r>
            <a:r>
              <a:rPr kumimoji="0" lang="ru-RU" altLang="ru-RU" sz="2000" b="0" i="0" u="none" strike="noStrike" cap="none" normalizeH="0" baseline="0" dirty="0" err="1" smtClean="0">
                <a:ln>
                  <a:noFill/>
                </a:ln>
                <a:solidFill>
                  <a:srgbClr val="B200B2"/>
                </a:solidFill>
                <a:effectLst/>
                <a:latin typeface="Source Code Pro"/>
              </a:rPr>
              <a:t>init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B200B2"/>
                </a:solidFill>
                <a:effectLst/>
                <a:latin typeface="Source Code Pro"/>
              </a:rPr>
              <a:t>__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ource Code Pro"/>
              </a:rPr>
              <a:t>(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94558D"/>
                </a:solidFill>
                <a:effectLst/>
                <a:latin typeface="Source Code Pro"/>
              </a:rPr>
              <a:t>self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ource Code Pro"/>
              </a:rPr>
              <a:t>):</a:t>
            </a:r>
            <a:b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ource Code Pro"/>
              </a:rPr>
            </a:b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ource Code Pro"/>
              </a:rPr>
              <a:t>        </a:t>
            </a:r>
            <a:r>
              <a:rPr kumimoji="0" lang="ru-RU" altLang="ru-RU" sz="2000" b="0" i="0" u="none" strike="noStrike" cap="none" normalizeH="0" baseline="0" dirty="0" err="1" smtClean="0">
                <a:ln>
                  <a:noFill/>
                </a:ln>
                <a:solidFill>
                  <a:srgbClr val="94558D"/>
                </a:solidFill>
                <a:effectLst/>
                <a:latin typeface="Source Code Pro"/>
              </a:rPr>
              <a:t>self</a:t>
            </a:r>
            <a:r>
              <a:rPr kumimoji="0" lang="ru-RU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Source Code Pro"/>
              </a:rPr>
              <a:t>._state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ource Code Pro"/>
              </a:rPr>
              <a:t> = []</a:t>
            </a:r>
            <a:b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ource Code Pro"/>
              </a:rPr>
            </a:b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ource Code Pro"/>
              </a:rPr>
              <a:t/>
            </a:r>
            <a:b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ource Code Pro"/>
              </a:rPr>
            </a:b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ource Code Pro"/>
              </a:rPr>
              <a:t>    </a:t>
            </a:r>
            <a:r>
              <a:rPr kumimoji="0" lang="ru-RU" altLang="ru-RU" sz="2000" b="1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Source Code Pro"/>
              </a:rPr>
              <a:t>def</a:t>
            </a:r>
            <a:r>
              <a:rPr kumimoji="0" lang="ru-RU" altLang="ru-RU" sz="20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Source Code Pro"/>
              </a:rPr>
              <a:t> </a:t>
            </a:r>
            <a:r>
              <a:rPr kumimoji="0" lang="ru-RU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Source Code Pro"/>
              </a:rPr>
              <a:t>add_circle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ource Code Pro"/>
              </a:rPr>
              <a:t>(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94558D"/>
                </a:solidFill>
                <a:effectLst/>
                <a:latin typeface="Source Code Pro"/>
              </a:rPr>
              <a:t>self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ource Code Pro"/>
              </a:rPr>
              <a:t>, x, y):</a:t>
            </a:r>
            <a:b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ource Code Pro"/>
              </a:rPr>
            </a:b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ource Code Pro"/>
              </a:rPr>
              <a:t>        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94558D"/>
                </a:solidFill>
                <a:effectLst/>
                <a:latin typeface="Source Code Pro"/>
              </a:rPr>
              <a:t>self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ource Code Pro"/>
              </a:rPr>
              <a:t>._</a:t>
            </a:r>
            <a:r>
              <a:rPr kumimoji="0" lang="ru-RU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Source Code Pro"/>
              </a:rPr>
              <a:t>state.append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ource Code Pro"/>
              </a:rPr>
              <a:t>(Circle(x, y, 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Source Code Pro"/>
              </a:rPr>
              <a:t>30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ource Code Pro"/>
              </a:rPr>
              <a:t>))</a:t>
            </a:r>
            <a:b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ource Code Pro"/>
              </a:rPr>
            </a:b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ource Code Pro"/>
              </a:rPr>
              <a:t/>
            </a:r>
            <a:b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ource Code Pro"/>
              </a:rPr>
            </a:b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ource Code Pro"/>
              </a:rPr>
              <a:t>    </a:t>
            </a:r>
            <a:r>
              <a:rPr kumimoji="0" lang="ru-RU" altLang="ru-RU" sz="2000" b="1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Source Code Pro"/>
              </a:rPr>
              <a:t>def</a:t>
            </a:r>
            <a:r>
              <a:rPr kumimoji="0" lang="ru-RU" altLang="ru-RU" sz="20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Source Code Pro"/>
              </a:rPr>
              <a:t> </a:t>
            </a:r>
            <a:r>
              <a:rPr kumimoji="0" lang="ru-RU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Source Code Pro"/>
              </a:rPr>
              <a:t>get_state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ource Code Pro"/>
              </a:rPr>
              <a:t>(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94558D"/>
                </a:solidFill>
                <a:effectLst/>
                <a:latin typeface="Source Code Pro"/>
              </a:rPr>
              <a:t>self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ource Code Pro"/>
              </a:rPr>
              <a:t>):</a:t>
            </a:r>
            <a:b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ource Code Pro"/>
              </a:rPr>
            </a:b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ource Code Pro"/>
              </a:rPr>
              <a:t>        </a:t>
            </a:r>
            <a:r>
              <a:rPr kumimoji="0" lang="ru-RU" altLang="ru-RU" sz="2000" b="1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Source Code Pro"/>
              </a:rPr>
              <a:t>return</a:t>
            </a:r>
            <a:r>
              <a:rPr kumimoji="0" lang="ru-RU" altLang="ru-RU" sz="20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Source Code Pro"/>
              </a:rPr>
              <a:t> 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94558D"/>
                </a:solidFill>
                <a:effectLst/>
                <a:latin typeface="Source Code Pro"/>
              </a:rPr>
              <a:t>self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ource Code Pro"/>
              </a:rPr>
              <a:t>._</a:t>
            </a:r>
            <a:r>
              <a:rPr kumimoji="0" lang="ru-RU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Source Code Pro"/>
              </a:rPr>
              <a:t>state.copy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ource Code Pro"/>
              </a:rPr>
              <a:t>()</a:t>
            </a:r>
            <a:b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ource Code Pro"/>
              </a:rPr>
            </a:b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ource Code Pro"/>
              </a:rPr>
              <a:t/>
            </a:r>
            <a:b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ource Code Pro"/>
              </a:rPr>
            </a:b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ource Code Pro"/>
              </a:rPr>
              <a:t>    </a:t>
            </a:r>
            <a:r>
              <a:rPr kumimoji="0" lang="ru-RU" altLang="ru-RU" sz="2000" b="1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Source Code Pro"/>
              </a:rPr>
              <a:t>def</a:t>
            </a:r>
            <a:r>
              <a:rPr kumimoji="0" lang="ru-RU" altLang="ru-RU" sz="20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Source Code Pro"/>
              </a:rPr>
              <a:t> </a:t>
            </a:r>
            <a:r>
              <a:rPr kumimoji="0" lang="ru-RU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Source Code Pro"/>
              </a:rPr>
              <a:t>store_state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ource Code Pro"/>
              </a:rPr>
              <a:t>(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94558D"/>
                </a:solidFill>
                <a:effectLst/>
                <a:latin typeface="Source Code Pro"/>
              </a:rPr>
              <a:t>self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ource Code Pro"/>
              </a:rPr>
              <a:t>):</a:t>
            </a:r>
            <a:b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ource Code Pro"/>
              </a:rPr>
            </a:b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ource Code Pro"/>
              </a:rPr>
              <a:t>        </a:t>
            </a:r>
            <a:r>
              <a:rPr kumimoji="0" lang="ru-RU" altLang="ru-RU" sz="2000" b="1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Source Code Pro"/>
              </a:rPr>
              <a:t>return</a:t>
            </a:r>
            <a:r>
              <a:rPr kumimoji="0" lang="ru-RU" altLang="ru-RU" sz="20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Source Code Pro"/>
              </a:rPr>
              <a:t> </a:t>
            </a:r>
            <a:r>
              <a:rPr kumimoji="0" lang="ru-RU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Source Code Pro"/>
              </a:rPr>
              <a:t>Memento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ource Code Pro"/>
              </a:rPr>
              <a:t>(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94558D"/>
                </a:solidFill>
                <a:effectLst/>
                <a:latin typeface="Source Code Pro"/>
              </a:rPr>
              <a:t>self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ource Code Pro"/>
              </a:rPr>
              <a:t>._</a:t>
            </a:r>
            <a:r>
              <a:rPr kumimoji="0" lang="ru-RU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Source Code Pro"/>
              </a:rPr>
              <a:t>state.copy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ource Code Pro"/>
              </a:rPr>
              <a:t>())</a:t>
            </a:r>
            <a:b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ource Code Pro"/>
              </a:rPr>
            </a:b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ource Code Pro"/>
              </a:rPr>
              <a:t/>
            </a:r>
            <a:b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ource Code Pro"/>
              </a:rPr>
            </a:b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ource Code Pro"/>
              </a:rPr>
              <a:t>    </a:t>
            </a:r>
            <a:r>
              <a:rPr kumimoji="0" lang="ru-RU" altLang="ru-RU" sz="2000" b="1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Source Code Pro"/>
              </a:rPr>
              <a:t>def</a:t>
            </a:r>
            <a:r>
              <a:rPr kumimoji="0" lang="ru-RU" altLang="ru-RU" sz="20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Source Code Pro"/>
              </a:rPr>
              <a:t> </a:t>
            </a:r>
            <a:r>
              <a:rPr kumimoji="0" lang="ru-RU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Source Code Pro"/>
              </a:rPr>
              <a:t>restore_state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ource Code Pro"/>
              </a:rPr>
              <a:t>(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94558D"/>
                </a:solidFill>
                <a:effectLst/>
                <a:latin typeface="Source Code Pro"/>
              </a:rPr>
              <a:t>self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ource Code Pro"/>
              </a:rPr>
              <a:t>, </a:t>
            </a:r>
            <a:r>
              <a:rPr kumimoji="0" lang="ru-RU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Source Code Pro"/>
              </a:rPr>
              <a:t>memento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ource Code Pro"/>
              </a:rPr>
              <a:t>):</a:t>
            </a:r>
            <a:b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ource Code Pro"/>
              </a:rPr>
            </a:b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ource Code Pro"/>
              </a:rPr>
              <a:t>        </a:t>
            </a:r>
            <a:r>
              <a:rPr kumimoji="0" lang="ru-RU" altLang="ru-RU" sz="2000" b="1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Source Code Pro"/>
              </a:rPr>
              <a:t>if</a:t>
            </a:r>
            <a:r>
              <a:rPr kumimoji="0" lang="ru-RU" altLang="ru-RU" sz="20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Source Code Pro"/>
              </a:rPr>
              <a:t> </a:t>
            </a:r>
            <a:r>
              <a:rPr kumimoji="0" lang="ru-RU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Source Code Pro"/>
              </a:rPr>
              <a:t>memento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ource Code Pro"/>
              </a:rPr>
              <a:t> </a:t>
            </a:r>
            <a:r>
              <a:rPr kumimoji="0" lang="ru-RU" altLang="ru-RU" sz="2000" b="1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Source Code Pro"/>
              </a:rPr>
              <a:t>is</a:t>
            </a:r>
            <a:r>
              <a:rPr kumimoji="0" lang="ru-RU" altLang="ru-RU" sz="20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Source Code Pro"/>
              </a:rPr>
              <a:t> </a:t>
            </a:r>
            <a:r>
              <a:rPr kumimoji="0" lang="ru-RU" altLang="ru-RU" sz="2000" b="1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Source Code Pro"/>
              </a:rPr>
              <a:t>not</a:t>
            </a:r>
            <a:r>
              <a:rPr kumimoji="0" lang="ru-RU" altLang="ru-RU" sz="20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Source Code Pro"/>
              </a:rPr>
              <a:t> </a:t>
            </a:r>
            <a:r>
              <a:rPr kumimoji="0" lang="ru-RU" altLang="ru-RU" sz="2000" b="1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Source Code Pro"/>
              </a:rPr>
              <a:t>None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ource Code Pro"/>
              </a:rPr>
              <a:t>:</a:t>
            </a:r>
            <a:b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ource Code Pro"/>
              </a:rPr>
            </a:b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ource Code Pro"/>
              </a:rPr>
              <a:t>            </a:t>
            </a:r>
            <a:r>
              <a:rPr kumimoji="0" lang="ru-RU" altLang="ru-RU" sz="2000" b="0" i="0" u="none" strike="noStrike" cap="none" normalizeH="0" baseline="0" dirty="0" err="1" smtClean="0">
                <a:ln>
                  <a:noFill/>
                </a:ln>
                <a:solidFill>
                  <a:srgbClr val="94558D"/>
                </a:solidFill>
                <a:effectLst/>
                <a:latin typeface="Source Code Pro"/>
              </a:rPr>
              <a:t>self</a:t>
            </a:r>
            <a:r>
              <a:rPr kumimoji="0" lang="ru-RU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Source Code Pro"/>
              </a:rPr>
              <a:t>._state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ource Code Pro"/>
              </a:rPr>
              <a:t> = </a:t>
            </a:r>
            <a:r>
              <a:rPr kumimoji="0" lang="ru-RU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Source Code Pro"/>
              </a:rPr>
              <a:t>memento.get_state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ource Code Pro"/>
              </a:rPr>
              <a:t>()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9927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2580360" y="1067173"/>
            <a:ext cx="6975628" cy="4585871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b="1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Source Code Pro"/>
              </a:rPr>
              <a:t>class</a:t>
            </a:r>
            <a:r>
              <a:rPr kumimoji="0" lang="ru-RU" altLang="ru-RU" sz="24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Source Code Pro"/>
              </a:rPr>
              <a:t> </a:t>
            </a:r>
            <a:r>
              <a:rPr kumimoji="0" lang="ru-RU" alt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Source Code Pro"/>
              </a:rPr>
              <a:t>Caretaker</a:t>
            </a: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ource Code Pro"/>
              </a:rPr>
              <a:t>:</a:t>
            </a:r>
            <a:b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ource Code Pro"/>
              </a:rPr>
            </a:b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ource Code Pro"/>
              </a:rPr>
              <a:t>    </a:t>
            </a:r>
            <a:r>
              <a:rPr kumimoji="0" lang="ru-RU" altLang="ru-RU" sz="2400" b="1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Source Code Pro"/>
              </a:rPr>
              <a:t>def</a:t>
            </a:r>
            <a:r>
              <a:rPr kumimoji="0" lang="ru-RU" altLang="ru-RU" sz="24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Source Code Pro"/>
              </a:rPr>
              <a:t> </a:t>
            </a: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rgbClr val="B200B2"/>
                </a:solidFill>
                <a:effectLst/>
                <a:latin typeface="Source Code Pro"/>
              </a:rPr>
              <a:t>__</a:t>
            </a:r>
            <a:r>
              <a:rPr kumimoji="0" lang="ru-RU" altLang="ru-RU" sz="2400" b="0" i="0" u="none" strike="noStrike" cap="none" normalizeH="0" baseline="0" dirty="0" err="1" smtClean="0">
                <a:ln>
                  <a:noFill/>
                </a:ln>
                <a:solidFill>
                  <a:srgbClr val="B200B2"/>
                </a:solidFill>
                <a:effectLst/>
                <a:latin typeface="Source Code Pro"/>
              </a:rPr>
              <a:t>init</a:t>
            </a: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rgbClr val="B200B2"/>
                </a:solidFill>
                <a:effectLst/>
                <a:latin typeface="Source Code Pro"/>
              </a:rPr>
              <a:t>__</a:t>
            </a: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ource Code Pro"/>
              </a:rPr>
              <a:t>(</a:t>
            </a: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rgbClr val="94558D"/>
                </a:solidFill>
                <a:effectLst/>
                <a:latin typeface="Source Code Pro"/>
              </a:rPr>
              <a:t>self</a:t>
            </a: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ource Code Pro"/>
              </a:rPr>
              <a:t>, </a:t>
            </a:r>
            <a:r>
              <a:rPr kumimoji="0" lang="ru-RU" alt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Source Code Pro"/>
              </a:rPr>
              <a:t>originator</a:t>
            </a: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ource Code Pro"/>
              </a:rPr>
              <a:t>):</a:t>
            </a:r>
            <a:b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ource Code Pro"/>
              </a:rPr>
            </a:b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ource Code Pro"/>
              </a:rPr>
              <a:t>        </a:t>
            </a: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rgbClr val="94558D"/>
                </a:solidFill>
                <a:effectLst/>
                <a:latin typeface="Source Code Pro"/>
              </a:rPr>
              <a:t>self</a:t>
            </a: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ource Code Pro"/>
              </a:rPr>
              <a:t>._</a:t>
            </a:r>
            <a:r>
              <a:rPr kumimoji="0" lang="ru-RU" alt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Source Code Pro"/>
              </a:rPr>
              <a:t>originator</a:t>
            </a: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ource Code Pro"/>
              </a:rPr>
              <a:t> = </a:t>
            </a:r>
            <a:r>
              <a:rPr kumimoji="0" lang="ru-RU" alt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Source Code Pro"/>
              </a:rPr>
              <a:t>originator</a:t>
            </a: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ource Code Pro"/>
              </a:rPr>
              <a:t/>
            </a:r>
            <a:b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ource Code Pro"/>
              </a:rPr>
            </a:b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ource Code Pro"/>
              </a:rPr>
              <a:t>        </a:t>
            </a: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rgbClr val="94558D"/>
                </a:solidFill>
                <a:effectLst/>
                <a:latin typeface="Source Code Pro"/>
              </a:rPr>
              <a:t>self</a:t>
            </a: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ource Code Pro"/>
              </a:rPr>
              <a:t>._</a:t>
            </a:r>
            <a:r>
              <a:rPr kumimoji="0" lang="ru-RU" alt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Source Code Pro"/>
              </a:rPr>
              <a:t>memento</a:t>
            </a: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ource Code Pro"/>
              </a:rPr>
              <a:t> = </a:t>
            </a:r>
            <a:r>
              <a:rPr kumimoji="0" lang="ru-RU" altLang="ru-RU" sz="2400" b="1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Source Code Pro"/>
              </a:rPr>
              <a:t>None</a:t>
            </a:r>
            <a:r>
              <a:rPr kumimoji="0" lang="ru-RU" altLang="ru-RU" sz="24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Source Code Pro"/>
              </a:rPr>
              <a:t/>
            </a:r>
            <a:br>
              <a:rPr kumimoji="0" lang="ru-RU" altLang="ru-RU" sz="24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Source Code Pro"/>
              </a:rPr>
            </a:br>
            <a:r>
              <a:rPr kumimoji="0" lang="ru-RU" altLang="ru-RU" sz="24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Source Code Pro"/>
              </a:rPr>
              <a:t/>
            </a:r>
            <a:br>
              <a:rPr kumimoji="0" lang="ru-RU" altLang="ru-RU" sz="24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Source Code Pro"/>
              </a:rPr>
            </a:br>
            <a:r>
              <a:rPr kumimoji="0" lang="ru-RU" altLang="ru-RU" sz="24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Source Code Pro"/>
              </a:rPr>
              <a:t>    </a:t>
            </a:r>
            <a:r>
              <a:rPr kumimoji="0" lang="ru-RU" altLang="ru-RU" sz="2400" b="1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Source Code Pro"/>
              </a:rPr>
              <a:t>def</a:t>
            </a:r>
            <a:r>
              <a:rPr kumimoji="0" lang="ru-RU" altLang="ru-RU" sz="24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Source Code Pro"/>
              </a:rPr>
              <a:t> </a:t>
            </a:r>
            <a:r>
              <a:rPr kumimoji="0" lang="ru-RU" alt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Source Code Pro"/>
              </a:rPr>
              <a:t>add_memento</a:t>
            </a: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ource Code Pro"/>
              </a:rPr>
              <a:t>(</a:t>
            </a: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rgbClr val="94558D"/>
                </a:solidFill>
                <a:effectLst/>
                <a:latin typeface="Source Code Pro"/>
              </a:rPr>
              <a:t>self</a:t>
            </a: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ource Code Pro"/>
              </a:rPr>
              <a:t>):</a:t>
            </a:r>
            <a:b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ource Code Pro"/>
              </a:rPr>
            </a:b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ource Code Pro"/>
              </a:rPr>
              <a:t>        </a:t>
            </a:r>
            <a:r>
              <a:rPr kumimoji="0" lang="ru-RU" alt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Source Code Pro"/>
              </a:rPr>
              <a:t>memento</a:t>
            </a: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ource Code Pro"/>
              </a:rPr>
              <a:t> = </a:t>
            </a: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rgbClr val="94558D"/>
                </a:solidFill>
                <a:effectLst/>
                <a:latin typeface="Source Code Pro"/>
              </a:rPr>
              <a:t>self</a:t>
            </a: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ource Code Pro"/>
              </a:rPr>
              <a:t>._</a:t>
            </a:r>
            <a:r>
              <a:rPr kumimoji="0" lang="ru-RU" alt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Source Code Pro"/>
              </a:rPr>
              <a:t>originator.store_state</a:t>
            </a: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ource Code Pro"/>
              </a:rPr>
              <a:t>()</a:t>
            </a:r>
            <a:b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ource Code Pro"/>
              </a:rPr>
            </a:b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ource Code Pro"/>
              </a:rPr>
              <a:t>        </a:t>
            </a: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rgbClr val="94558D"/>
                </a:solidFill>
                <a:effectLst/>
                <a:latin typeface="Source Code Pro"/>
              </a:rPr>
              <a:t>self</a:t>
            </a: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ource Code Pro"/>
              </a:rPr>
              <a:t>._</a:t>
            </a:r>
            <a:r>
              <a:rPr kumimoji="0" lang="ru-RU" alt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Source Code Pro"/>
              </a:rPr>
              <a:t>memento</a:t>
            </a: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ource Code Pro"/>
              </a:rPr>
              <a:t> = </a:t>
            </a:r>
            <a:r>
              <a:rPr kumimoji="0" lang="ru-RU" alt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Source Code Pro"/>
              </a:rPr>
              <a:t>memento</a:t>
            </a: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ource Code Pro"/>
              </a:rPr>
              <a:t/>
            </a:r>
            <a:b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ource Code Pro"/>
              </a:rPr>
            </a:b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ource Code Pro"/>
              </a:rPr>
              <a:t/>
            </a:r>
            <a:b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ource Code Pro"/>
              </a:rPr>
            </a:b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ource Code Pro"/>
              </a:rPr>
              <a:t>    </a:t>
            </a:r>
            <a:r>
              <a:rPr kumimoji="0" lang="ru-RU" altLang="ru-RU" sz="2400" b="1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Source Code Pro"/>
              </a:rPr>
              <a:t>def</a:t>
            </a:r>
            <a:r>
              <a:rPr kumimoji="0" lang="ru-RU" altLang="ru-RU" sz="24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Source Code Pro"/>
              </a:rPr>
              <a:t> </a:t>
            </a:r>
            <a:r>
              <a:rPr kumimoji="0" lang="ru-RU" alt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Source Code Pro"/>
              </a:rPr>
              <a:t>get_last_memento</a:t>
            </a: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ource Code Pro"/>
              </a:rPr>
              <a:t>(</a:t>
            </a: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rgbClr val="94558D"/>
                </a:solidFill>
                <a:effectLst/>
                <a:latin typeface="Source Code Pro"/>
              </a:rPr>
              <a:t>self</a:t>
            </a: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ource Code Pro"/>
              </a:rPr>
              <a:t>):</a:t>
            </a:r>
            <a:b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ource Code Pro"/>
              </a:rPr>
            </a:b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ource Code Pro"/>
              </a:rPr>
              <a:t>        </a:t>
            </a: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rgbClr val="94558D"/>
                </a:solidFill>
                <a:effectLst/>
                <a:latin typeface="Source Code Pro"/>
              </a:rPr>
              <a:t>self</a:t>
            </a: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ource Code Pro"/>
              </a:rPr>
              <a:t>._</a:t>
            </a:r>
            <a:r>
              <a:rPr kumimoji="0" lang="ru-RU" alt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Source Code Pro"/>
              </a:rPr>
              <a:t>originator.restore_state</a:t>
            </a: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ource Code Pro"/>
              </a:rPr>
              <a:t>(</a:t>
            </a: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rgbClr val="94558D"/>
                </a:solidFill>
                <a:effectLst/>
                <a:latin typeface="Source Code Pro"/>
              </a:rPr>
              <a:t>self</a:t>
            </a: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ource Code Pro"/>
              </a:rPr>
              <a:t>._</a:t>
            </a:r>
            <a:r>
              <a:rPr kumimoji="0" lang="ru-RU" alt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Source Code Pro"/>
              </a:rPr>
              <a:t>memento</a:t>
            </a: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ource Code Pro"/>
              </a:rPr>
              <a:t>)</a:t>
            </a:r>
            <a:b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ource Code Pro"/>
              </a:rPr>
            </a:br>
            <a:r>
              <a:rPr kumimoji="0" lang="ru-RU" altLang="ru-RU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ource Code Pro"/>
              </a:rPr>
              <a:t/>
            </a:r>
            <a:br>
              <a:rPr kumimoji="0" lang="ru-RU" altLang="ru-RU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ource Code Pro"/>
              </a:rPr>
            </a:b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2352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трелка вправо 7"/>
          <p:cNvSpPr/>
          <p:nvPr/>
        </p:nvSpPr>
        <p:spPr>
          <a:xfrm>
            <a:off x="4777364" y="3394553"/>
            <a:ext cx="562171" cy="109466"/>
          </a:xfrm>
          <a:prstGeom prst="rightArrow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259064" y="1441413"/>
            <a:ext cx="4250306" cy="415498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Source Code Pro"/>
              </a:rPr>
              <a:t>from </a:t>
            </a:r>
            <a:r>
              <a:rPr kumimoji="0" lang="ru-RU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Source Code Pro"/>
              </a:rPr>
              <a:t>painter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ource Code Pro"/>
              </a:rPr>
              <a:t> </a:t>
            </a:r>
            <a:r>
              <a:rPr kumimoji="0" lang="ru-RU" altLang="ru-RU" sz="20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Source Code Pro"/>
              </a:rPr>
              <a:t>import 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ource Code Pro"/>
              </a:rPr>
              <a:t>*</a:t>
            </a:r>
            <a:b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ource Code Pro"/>
              </a:rPr>
            </a:br>
            <a:r>
              <a:rPr kumimoji="0" lang="ru-RU" altLang="ru-RU" sz="20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Source Code Pro"/>
              </a:rPr>
              <a:t>from </a:t>
            </a:r>
            <a:r>
              <a:rPr kumimoji="0" lang="ru-RU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Source Code Pro"/>
              </a:rPr>
              <a:t>application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ource Code Pro"/>
              </a:rPr>
              <a:t> </a:t>
            </a:r>
            <a:r>
              <a:rPr kumimoji="0" lang="ru-RU" altLang="ru-RU" sz="20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Source Code Pro"/>
              </a:rPr>
              <a:t>import </a:t>
            </a:r>
            <a:r>
              <a:rPr kumimoji="0" lang="ru-RU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Source Code Pro"/>
              </a:rPr>
              <a:t>Application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ource Code Pro"/>
              </a:rPr>
              <a:t/>
            </a:r>
            <a:b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ource Code Pro"/>
              </a:rPr>
            </a:b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ource Code Pro"/>
              </a:rPr>
              <a:t/>
            </a:r>
            <a:b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ource Code Pro"/>
              </a:rPr>
            </a:br>
            <a:r>
              <a:rPr kumimoji="0" lang="ru-RU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Source Code Pro"/>
              </a:rPr>
              <a:t>root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ource Code Pro"/>
              </a:rPr>
              <a:t> = </a:t>
            </a:r>
            <a:r>
              <a:rPr kumimoji="0" lang="ru-RU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Source Code Pro"/>
              </a:rPr>
              <a:t>Tk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ource Code Pro"/>
              </a:rPr>
              <a:t>()</a:t>
            </a:r>
            <a:b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ource Code Pro"/>
              </a:rPr>
            </a:br>
            <a:r>
              <a:rPr kumimoji="0" lang="ru-RU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Source Code Pro"/>
              </a:rPr>
              <a:t>root.geometry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ource Code Pro"/>
              </a:rPr>
              <a:t>(</a:t>
            </a:r>
            <a:r>
              <a:rPr kumimoji="0" lang="ru-RU" altLang="ru-RU" sz="2000" b="1" i="0" u="none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Source Code Pro"/>
              </a:rPr>
              <a:t>'1280x720'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ource Code Pro"/>
              </a:rPr>
              <a:t>)</a:t>
            </a:r>
            <a:b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ource Code Pro"/>
              </a:rPr>
            </a:b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ource Code Pro"/>
              </a:rPr>
              <a:t/>
            </a:r>
            <a:b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ource Code Pro"/>
              </a:rPr>
            </a:br>
            <a:r>
              <a:rPr kumimoji="0" lang="ru-RU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Source Code Pro"/>
              </a:rPr>
              <a:t>app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ource Code Pro"/>
              </a:rPr>
              <a:t> = </a:t>
            </a:r>
            <a:r>
              <a:rPr kumimoji="0" lang="ru-RU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Source Code Pro"/>
              </a:rPr>
              <a:t>Application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ource Code Pro"/>
              </a:rPr>
              <a:t>()</a:t>
            </a:r>
            <a:b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ource Code Pro"/>
              </a:rPr>
            </a:b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ource Code Pro"/>
              </a:rPr>
              <a:t/>
            </a:r>
            <a:b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ource Code Pro"/>
              </a:rPr>
            </a:br>
            <a:r>
              <a:rPr kumimoji="0" lang="ru-RU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Source Code Pro"/>
              </a:rPr>
              <a:t>painter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ource Code Pro"/>
              </a:rPr>
              <a:t> = </a:t>
            </a:r>
            <a:r>
              <a:rPr kumimoji="0" lang="ru-RU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Source Code Pro"/>
              </a:rPr>
              <a:t>Painter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ource Code Pro"/>
              </a:rPr>
              <a:t>(</a:t>
            </a:r>
            <a:r>
              <a:rPr kumimoji="0" lang="ru-RU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Source Code Pro"/>
              </a:rPr>
              <a:t>root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ource Code Pro"/>
              </a:rPr>
              <a:t>, </a:t>
            </a:r>
            <a:r>
              <a:rPr kumimoji="0" lang="ru-RU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Source Code Pro"/>
              </a:rPr>
              <a:t>app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ource Code Pro"/>
              </a:rPr>
              <a:t>)</a:t>
            </a:r>
            <a:b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ource Code Pro"/>
              </a:rPr>
            </a:b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ource Code Pro"/>
              </a:rPr>
              <a:t/>
            </a:r>
            <a:b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ource Code Pro"/>
              </a:rPr>
            </a:br>
            <a:r>
              <a:rPr kumimoji="0" lang="ru-RU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Source Code Pro"/>
              </a:rPr>
              <a:t>painter.draw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ource Code Pro"/>
              </a:rPr>
              <a:t>()</a:t>
            </a:r>
            <a:b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ource Code Pro"/>
              </a:rPr>
            </a:br>
            <a:r>
              <a:rPr kumimoji="0" lang="ru-RU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Source Code Pro"/>
              </a:rPr>
              <a:t>painter.mainloop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ource Code Pro"/>
              </a:rPr>
              <a:t>()</a:t>
            </a: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ource Code Pro"/>
              </a:rPr>
              <a:t/>
            </a:r>
            <a:b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ource Code Pro"/>
              </a:rPr>
            </a:br>
            <a:endParaRPr kumimoji="0" lang="ru-RU" alt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5406705" y="1290934"/>
            <a:ext cx="6785295" cy="4031873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Source Code Pro"/>
              </a:rPr>
              <a:t>from </a:t>
            </a:r>
            <a:r>
              <a:rPr kumimoji="0" lang="ru-RU" alt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Source Code Pro"/>
              </a:rPr>
              <a:t>painter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ource Code Pro"/>
              </a:rPr>
              <a:t> </a:t>
            </a:r>
            <a:r>
              <a:rPr kumimoji="0" lang="ru-RU" altLang="ru-RU" sz="16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Source Code Pro"/>
              </a:rPr>
              <a:t>import 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ource Code Pro"/>
              </a:rPr>
              <a:t>*</a:t>
            </a:r>
            <a:b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ource Code Pro"/>
              </a:rPr>
            </a:br>
            <a:r>
              <a:rPr kumimoji="0" lang="ru-RU" altLang="ru-RU" sz="16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Source Code Pro"/>
              </a:rPr>
              <a:t>from </a:t>
            </a:r>
            <a:r>
              <a:rPr kumimoji="0" lang="ru-RU" alt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Source Code Pro"/>
              </a:rPr>
              <a:t>application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ource Code Pro"/>
              </a:rPr>
              <a:t> </a:t>
            </a:r>
            <a:r>
              <a:rPr kumimoji="0" lang="ru-RU" altLang="ru-RU" sz="16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Source Code Pro"/>
              </a:rPr>
              <a:t>import </a:t>
            </a:r>
            <a:r>
              <a:rPr kumimoji="0" lang="ru-RU" alt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Source Code Pro"/>
              </a:rPr>
              <a:t>Application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ource Code Pro"/>
              </a:rPr>
              <a:t/>
            </a:r>
            <a:b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ource Code Pro"/>
              </a:rPr>
            </a:br>
            <a:r>
              <a:rPr kumimoji="0" lang="ru-RU" altLang="ru-RU" sz="16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Source Code Pro"/>
              </a:rPr>
              <a:t>from </a:t>
            </a:r>
            <a:r>
              <a:rPr kumimoji="0" lang="ru-RU" alt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Source Code Pro"/>
              </a:rPr>
              <a:t>caretaker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ource Code Pro"/>
              </a:rPr>
              <a:t> </a:t>
            </a:r>
            <a:r>
              <a:rPr kumimoji="0" lang="ru-RU" altLang="ru-RU" sz="16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Source Code Pro"/>
              </a:rPr>
              <a:t>import </a:t>
            </a:r>
            <a:r>
              <a:rPr kumimoji="0" lang="ru-RU" alt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Source Code Pro"/>
              </a:rPr>
              <a:t>Caretaker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ource Code Pro"/>
              </a:rPr>
              <a:t/>
            </a:r>
            <a:b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ource Code Pro"/>
              </a:rPr>
            </a:b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ource Code Pro"/>
              </a:rPr>
              <a:t/>
            </a:r>
            <a:b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ource Code Pro"/>
              </a:rPr>
            </a:br>
            <a:r>
              <a:rPr kumimoji="0" lang="ru-RU" alt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Source Code Pro"/>
              </a:rPr>
              <a:t>root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ource Code Pro"/>
              </a:rPr>
              <a:t> = </a:t>
            </a:r>
            <a:r>
              <a:rPr kumimoji="0" lang="ru-RU" alt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Source Code Pro"/>
              </a:rPr>
              <a:t>Tk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ource Code Pro"/>
              </a:rPr>
              <a:t>()</a:t>
            </a:r>
            <a:b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ource Code Pro"/>
              </a:rPr>
            </a:br>
            <a:r>
              <a:rPr kumimoji="0" lang="ru-RU" alt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Source Code Pro"/>
              </a:rPr>
              <a:t>root.geometry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ource Code Pro"/>
              </a:rPr>
              <a:t>(</a:t>
            </a:r>
            <a:r>
              <a:rPr kumimoji="0" lang="ru-RU" altLang="ru-RU" sz="1600" b="1" i="0" u="none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Source Code Pro"/>
              </a:rPr>
              <a:t>'1280x720'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ource Code Pro"/>
              </a:rPr>
              <a:t>)</a:t>
            </a:r>
            <a:b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ource Code Pro"/>
              </a:rPr>
            </a:b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ource Code Pro"/>
              </a:rPr>
              <a:t/>
            </a:r>
            <a:b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ource Code Pro"/>
              </a:rPr>
            </a:br>
            <a:r>
              <a:rPr kumimoji="0" lang="ru-RU" alt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Source Code Pro"/>
              </a:rPr>
              <a:t>app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ource Code Pro"/>
              </a:rPr>
              <a:t> = </a:t>
            </a:r>
            <a:r>
              <a:rPr kumimoji="0" lang="ru-RU" alt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Source Code Pro"/>
              </a:rPr>
              <a:t>Application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ource Code Pro"/>
              </a:rPr>
              <a:t>()</a:t>
            </a:r>
            <a:b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ource Code Pro"/>
              </a:rPr>
            </a:br>
            <a:r>
              <a:rPr kumimoji="0" lang="ru-RU" alt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Source Code Pro"/>
              </a:rPr>
              <a:t>caretaker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ource Code Pro"/>
              </a:rPr>
              <a:t> = </a:t>
            </a:r>
            <a:r>
              <a:rPr kumimoji="0" lang="ru-RU" alt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Source Code Pro"/>
              </a:rPr>
              <a:t>Caretaker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ource Code Pro"/>
              </a:rPr>
              <a:t>(</a:t>
            </a:r>
            <a:r>
              <a:rPr kumimoji="0" lang="ru-RU" alt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Source Code Pro"/>
              </a:rPr>
              <a:t>app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ource Code Pro"/>
              </a:rPr>
              <a:t>)</a:t>
            </a:r>
            <a:b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ource Code Pro"/>
              </a:rPr>
            </a:b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ource Code Pro"/>
              </a:rPr>
              <a:t/>
            </a:r>
            <a:b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ource Code Pro"/>
              </a:rPr>
            </a:br>
            <a:r>
              <a:rPr kumimoji="0" lang="ru-RU" alt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Source Code Pro"/>
              </a:rPr>
              <a:t>painter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ource Code Pro"/>
              </a:rPr>
              <a:t> = </a:t>
            </a:r>
            <a:r>
              <a:rPr kumimoji="0" lang="ru-RU" alt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Source Code Pro"/>
              </a:rPr>
              <a:t>Painter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ource Code Pro"/>
              </a:rPr>
              <a:t>(</a:t>
            </a:r>
            <a:r>
              <a:rPr kumimoji="0" lang="ru-RU" alt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Source Code Pro"/>
              </a:rPr>
              <a:t>root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ource Code Pro"/>
              </a:rPr>
              <a:t>, </a:t>
            </a:r>
            <a:r>
              <a:rPr kumimoji="0" lang="ru-RU" alt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Source Code Pro"/>
              </a:rPr>
              <a:t>app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ource Code Pro"/>
              </a:rPr>
              <a:t>)</a:t>
            </a:r>
            <a:b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ource Code Pro"/>
              </a:rPr>
            </a:br>
            <a:r>
              <a:rPr kumimoji="0" lang="ru-RU" alt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Source Code Pro"/>
              </a:rPr>
              <a:t>painter.bind_snap_btn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ource Code Pro"/>
              </a:rPr>
              <a:t>(</a:t>
            </a:r>
            <a:r>
              <a:rPr kumimoji="0" lang="ru-RU" altLang="ru-RU" sz="1600" b="1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Source Code Pro"/>
              </a:rPr>
              <a:t>lambda</a:t>
            </a:r>
            <a:r>
              <a:rPr kumimoji="0" lang="ru-RU" altLang="ru-RU" sz="16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Source Code Pro"/>
              </a:rPr>
              <a:t> </a:t>
            </a:r>
            <a:r>
              <a:rPr kumimoji="0" lang="ru-RU" alt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Source Code Pro"/>
              </a:rPr>
              <a:t>event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ource Code Pro"/>
              </a:rPr>
              <a:t>: </a:t>
            </a:r>
            <a:r>
              <a:rPr kumimoji="0" lang="ru-RU" alt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Source Code Pro"/>
              </a:rPr>
              <a:t>caretaker.add_memento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ource Code Pro"/>
              </a:rPr>
              <a:t>())</a:t>
            </a:r>
            <a:b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ource Code Pro"/>
              </a:rPr>
            </a:br>
            <a:r>
              <a:rPr kumimoji="0" lang="ru-RU" alt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Source Code Pro"/>
              </a:rPr>
              <a:t>painter.bind_restore_btn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ource Code Pro"/>
              </a:rPr>
              <a:t>(</a:t>
            </a:r>
            <a:r>
              <a:rPr kumimoji="0" lang="ru-RU" altLang="ru-RU" sz="1600" b="1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Source Code Pro"/>
              </a:rPr>
              <a:t>lambda</a:t>
            </a:r>
            <a:r>
              <a:rPr kumimoji="0" lang="ru-RU" altLang="ru-RU" sz="16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Source Code Pro"/>
              </a:rPr>
              <a:t> </a:t>
            </a:r>
            <a:r>
              <a:rPr kumimoji="0" lang="ru-RU" alt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Source Code Pro"/>
              </a:rPr>
              <a:t>event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ource Code Pro"/>
              </a:rPr>
              <a:t>: </a:t>
            </a:r>
            <a:r>
              <a:rPr kumimoji="0" lang="ru-RU" alt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Source Code Pro"/>
              </a:rPr>
              <a:t>caretaker.get_last_memento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ource Code Pro"/>
              </a:rPr>
              <a:t>())</a:t>
            </a:r>
            <a:b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ource Code Pro"/>
              </a:rPr>
            </a:b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ource Code Pro"/>
              </a:rPr>
              <a:t/>
            </a:r>
            <a:b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ource Code Pro"/>
              </a:rPr>
            </a:br>
            <a:r>
              <a:rPr kumimoji="0" lang="ru-RU" alt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Source Code Pro"/>
              </a:rPr>
              <a:t>painter.draw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ource Code Pro"/>
              </a:rPr>
              <a:t>()</a:t>
            </a:r>
            <a:b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ource Code Pro"/>
              </a:rPr>
            </a:br>
            <a:r>
              <a:rPr kumimoji="0" lang="ru-RU" alt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Source Code Pro"/>
              </a:rPr>
              <a:t>painter.mainloop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ource Code Pro"/>
              </a:rPr>
              <a:t>()</a:t>
            </a:r>
            <a:endParaRPr kumimoji="0" lang="ru-RU" alt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" name="Стрелка вправо 12"/>
          <p:cNvSpPr/>
          <p:nvPr/>
        </p:nvSpPr>
        <p:spPr>
          <a:xfrm>
            <a:off x="4777364" y="4095661"/>
            <a:ext cx="562171" cy="125609"/>
          </a:xfrm>
          <a:prstGeom prst="rightArrow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право 14"/>
          <p:cNvSpPr/>
          <p:nvPr/>
        </p:nvSpPr>
        <p:spPr>
          <a:xfrm>
            <a:off x="4777365" y="4317870"/>
            <a:ext cx="562171" cy="125609"/>
          </a:xfrm>
          <a:prstGeom prst="rightArrow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1044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5434" y="2671003"/>
            <a:ext cx="10515600" cy="1325563"/>
          </a:xfrm>
        </p:spPr>
        <p:txBody>
          <a:bodyPr/>
          <a:lstStyle/>
          <a:p>
            <a:pPr algn="ctr"/>
            <a:r>
              <a:rPr lang="ru-RU" b="1" dirty="0" smtClean="0"/>
              <a:t>Результат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201458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0493" y="409433"/>
            <a:ext cx="9932693" cy="5883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9213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9934" y="399661"/>
            <a:ext cx="10058400" cy="5948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6624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0905" y="414714"/>
            <a:ext cx="10427389" cy="61631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519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64704" y="2856534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sz="6000" dirty="0" smtClean="0"/>
              <a:t>Спасибо за внимание!</a:t>
            </a:r>
            <a:endParaRPr lang="ru-RU" sz="6000" dirty="0"/>
          </a:p>
        </p:txBody>
      </p:sp>
    </p:spTree>
    <p:extLst>
      <p:ext uri="{BB962C8B-B14F-4D97-AF65-F5344CB8AC3E}">
        <p14:creationId xmlns:p14="http://schemas.microsoft.com/office/powerpoint/2010/main" val="3502601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2661" y="2816972"/>
            <a:ext cx="10381130" cy="1209675"/>
          </a:xfrm>
        </p:spPr>
        <p:txBody>
          <a:bodyPr>
            <a:normAutofit fontScale="90000"/>
          </a:bodyPr>
          <a:lstStyle/>
          <a:p>
            <a:pPr algn="just"/>
            <a:r>
              <a:rPr lang="ru-RU" dirty="0" smtClean="0"/>
              <a:t>Необходимо сохранить внутреннее состояние объекта</a:t>
            </a:r>
            <a:endParaRPr lang="ru-RU" dirty="0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336176" y="320299"/>
            <a:ext cx="11214100" cy="12096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b="1" dirty="0" smtClean="0"/>
              <a:t>Проблема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46335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591669" y="2556292"/>
            <a:ext cx="10851777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4000" dirty="0" smtClean="0">
                <a:latin typeface="+mj-lt"/>
              </a:rPr>
              <a:t>Зафиксировать состояние объекта, не нарушая инкапсуляции, с возможностью восстановить его в дальнейшем</a:t>
            </a:r>
            <a:endParaRPr lang="ru-RU" sz="4000" dirty="0">
              <a:latin typeface="+mj-lt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91669" y="436140"/>
            <a:ext cx="10851777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 smtClean="0">
                <a:latin typeface="+mj-lt"/>
              </a:rPr>
              <a:t>Назначение</a:t>
            </a:r>
            <a:endParaRPr lang="ru-RU" sz="44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719593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7519" y="257549"/>
            <a:ext cx="10515600" cy="1325563"/>
          </a:xfrm>
        </p:spPr>
        <p:txBody>
          <a:bodyPr/>
          <a:lstStyle/>
          <a:p>
            <a:pPr algn="ctr"/>
            <a:r>
              <a:rPr lang="ru-RU" b="1" dirty="0" smtClean="0"/>
              <a:t>Как не нарушить?</a:t>
            </a:r>
            <a:endParaRPr lang="ru-RU" b="1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757519" y="2528046"/>
            <a:ext cx="10793505" cy="21515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4000" b="1" dirty="0" smtClean="0"/>
              <a:t>Создатель (</a:t>
            </a:r>
            <a:r>
              <a:rPr lang="en-US" sz="4000" b="1" dirty="0" smtClean="0"/>
              <a:t>Originator)</a:t>
            </a:r>
            <a:r>
              <a:rPr lang="ru-RU" sz="4000" dirty="0" smtClean="0"/>
              <a:t> копии – сам объект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627987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Куда сохранить?</a:t>
            </a:r>
            <a:endParaRPr lang="ru-RU" b="1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735106" y="2601819"/>
            <a:ext cx="10748682" cy="17684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ru-RU" sz="4000" dirty="0" smtClean="0"/>
              <a:t>Нужна некоторая «обертка» над состоянием, позволяющая безопасно хранить его до момента восстановления – объект-</a:t>
            </a:r>
            <a:r>
              <a:rPr lang="ru-RU" sz="4000" b="1" dirty="0" smtClean="0"/>
              <a:t>Хранитель</a:t>
            </a:r>
            <a:r>
              <a:rPr lang="en-US" sz="4000" b="1" dirty="0" smtClean="0"/>
              <a:t> (Memento)</a:t>
            </a:r>
            <a:endParaRPr lang="ru-RU" sz="4000" b="1" dirty="0"/>
          </a:p>
        </p:txBody>
      </p:sp>
    </p:spTree>
    <p:extLst>
      <p:ext uri="{BB962C8B-B14F-4D97-AF65-F5344CB8AC3E}">
        <p14:creationId xmlns:p14="http://schemas.microsoft.com/office/powerpoint/2010/main" val="2560184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86118" y="418914"/>
            <a:ext cx="10515600" cy="1325563"/>
          </a:xfrm>
        </p:spPr>
        <p:txBody>
          <a:bodyPr/>
          <a:lstStyle/>
          <a:p>
            <a:pPr algn="ctr"/>
            <a:r>
              <a:rPr lang="ru-RU" b="1" dirty="0" smtClean="0"/>
              <a:t>А где хранить Хранителя?</a:t>
            </a:r>
            <a:endParaRPr lang="ru-RU" b="1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510988" y="2843865"/>
            <a:ext cx="11214847" cy="20508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ru-RU" sz="4000" dirty="0" smtClean="0"/>
              <a:t>Объект-</a:t>
            </a:r>
            <a:r>
              <a:rPr lang="ru-RU" sz="4000" b="1" dirty="0" smtClean="0"/>
              <a:t>Опекун</a:t>
            </a:r>
            <a:r>
              <a:rPr lang="en-US" sz="4000" b="1" dirty="0" smtClean="0"/>
              <a:t> (Caretaker)</a:t>
            </a:r>
            <a:r>
              <a:rPr lang="ru-RU" sz="4000" b="1" dirty="0" smtClean="0"/>
              <a:t> </a:t>
            </a:r>
            <a:r>
              <a:rPr lang="ru-RU" sz="4000" dirty="0" smtClean="0"/>
              <a:t>служит в качестве контейнера для Хранителей и отвечает за сохранение и восстановление состояния Создателем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1171357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Итоговая структура</a:t>
            </a:r>
            <a:endParaRPr lang="ru-RU" b="1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7470" y="1690688"/>
            <a:ext cx="8637060" cy="4616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1623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Пример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3250547"/>
            <a:ext cx="10515600" cy="8777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000" dirty="0" smtClean="0">
                <a:latin typeface="+mj-lt"/>
              </a:rPr>
              <a:t>«</a:t>
            </a:r>
            <a:r>
              <a:rPr lang="ru-RU" sz="4000" dirty="0" err="1" smtClean="0">
                <a:latin typeface="+mj-lt"/>
              </a:rPr>
              <a:t>Рисовалка</a:t>
            </a:r>
            <a:r>
              <a:rPr lang="ru-RU" sz="4000" dirty="0" smtClean="0">
                <a:latin typeface="+mj-lt"/>
              </a:rPr>
              <a:t>» кружков</a:t>
            </a:r>
            <a:endParaRPr lang="ru-RU" sz="4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94336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0900" y="388504"/>
            <a:ext cx="10299700" cy="60619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6245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986</TotalTime>
  <Words>1418</Words>
  <Application>Microsoft Office PowerPoint</Application>
  <PresentationFormat>Широкоэкранный</PresentationFormat>
  <Paragraphs>85</Paragraphs>
  <Slides>18</Slides>
  <Notes>15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3" baseType="lpstr">
      <vt:lpstr>Arial</vt:lpstr>
      <vt:lpstr>Calibri</vt:lpstr>
      <vt:lpstr>Calibri Light</vt:lpstr>
      <vt:lpstr>Source Code Pro</vt:lpstr>
      <vt:lpstr>Тема Office</vt:lpstr>
      <vt:lpstr>Паттерн проектирования Memento (Хранитель)</vt:lpstr>
      <vt:lpstr>Необходимо сохранить внутреннее состояние объекта</vt:lpstr>
      <vt:lpstr>Презентация PowerPoint</vt:lpstr>
      <vt:lpstr>Как не нарушить?</vt:lpstr>
      <vt:lpstr>Куда сохранить?</vt:lpstr>
      <vt:lpstr>А где хранить Хранителя?</vt:lpstr>
      <vt:lpstr>Итоговая структура</vt:lpstr>
      <vt:lpstr>Пример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Результат</vt:lpstr>
      <vt:lpstr>Презентация PowerPoint</vt:lpstr>
      <vt:lpstr>Презентация PowerPoint</vt:lpstr>
      <vt:lpstr>Презентация PowerPoint</vt:lpstr>
      <vt:lpstr>Спасибо за внимание!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Паттерн проектирования Memento (Хранитель)</dc:title>
  <dc:creator>Roman Romashko - BARL</dc:creator>
  <cp:lastModifiedBy>Roman Romashko - BARL</cp:lastModifiedBy>
  <cp:revision>33</cp:revision>
  <dcterms:created xsi:type="dcterms:W3CDTF">2020-03-22T14:49:09Z</dcterms:created>
  <dcterms:modified xsi:type="dcterms:W3CDTF">2020-03-23T07:15:27Z</dcterms:modified>
</cp:coreProperties>
</file>